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00"/>
  </p:notesMasterIdLst>
  <p:sldIdLst>
    <p:sldId id="274" r:id="rId2"/>
    <p:sldId id="278" r:id="rId3"/>
    <p:sldId id="279" r:id="rId4"/>
    <p:sldId id="280" r:id="rId5"/>
    <p:sldId id="281" r:id="rId6"/>
    <p:sldId id="282" r:id="rId7"/>
    <p:sldId id="334" r:id="rId8"/>
    <p:sldId id="283" r:id="rId9"/>
    <p:sldId id="284" r:id="rId10"/>
    <p:sldId id="287" r:id="rId11"/>
    <p:sldId id="288" r:id="rId12"/>
    <p:sldId id="289" r:id="rId13"/>
    <p:sldId id="389" r:id="rId14"/>
    <p:sldId id="291" r:id="rId15"/>
    <p:sldId id="474" r:id="rId16"/>
    <p:sldId id="475" r:id="rId17"/>
    <p:sldId id="476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15" r:id="rId30"/>
    <p:sldId id="416" r:id="rId31"/>
    <p:sldId id="417" r:id="rId32"/>
    <p:sldId id="418" r:id="rId33"/>
    <p:sldId id="443" r:id="rId34"/>
    <p:sldId id="444" r:id="rId35"/>
    <p:sldId id="445" r:id="rId36"/>
    <p:sldId id="446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68" r:id="rId47"/>
    <p:sldId id="469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70" r:id="rId59"/>
    <p:sldId id="471" r:id="rId60"/>
    <p:sldId id="413" r:id="rId61"/>
    <p:sldId id="419" r:id="rId62"/>
    <p:sldId id="421" r:id="rId63"/>
    <p:sldId id="491" r:id="rId64"/>
    <p:sldId id="422" r:id="rId65"/>
    <p:sldId id="423" r:id="rId66"/>
    <p:sldId id="492" r:id="rId67"/>
    <p:sldId id="493" r:id="rId68"/>
    <p:sldId id="494" r:id="rId69"/>
    <p:sldId id="495" r:id="rId70"/>
    <p:sldId id="498" r:id="rId71"/>
    <p:sldId id="500" r:id="rId72"/>
    <p:sldId id="501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490" r:id="rId91"/>
    <p:sldId id="524" r:id="rId92"/>
    <p:sldId id="526" r:id="rId93"/>
    <p:sldId id="527" r:id="rId94"/>
    <p:sldId id="529" r:id="rId95"/>
    <p:sldId id="530" r:id="rId96"/>
    <p:sldId id="531" r:id="rId97"/>
    <p:sldId id="532" r:id="rId98"/>
    <p:sldId id="533" r:id="rId9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40A89-0A0E-46DA-9EDA-E52DF9981106}" v="1" dt="2023-11-20T08:48:09.35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>
      <p:cViewPr varScale="1">
        <p:scale>
          <a:sx n="59" d="100"/>
          <a:sy n="59" d="100"/>
        </p:scale>
        <p:origin x="16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f Muhammad" userId="6b0af2cb-2f76-400b-94d9-178b55ef4f85" providerId="ADAL" clId="{68C40A89-0A0E-46DA-9EDA-E52DF9981106}"/>
    <pc:docChg chg="undo custSel delSld modSld">
      <pc:chgData name="Asif Muhammad" userId="6b0af2cb-2f76-400b-94d9-178b55ef4f85" providerId="ADAL" clId="{68C40A89-0A0E-46DA-9EDA-E52DF9981106}" dt="2023-11-21T02:18:09.012" v="27" actId="21"/>
      <pc:docMkLst>
        <pc:docMk/>
      </pc:docMkLst>
      <pc:sldChg chg="modSp mod">
        <pc:chgData name="Asif Muhammad" userId="6b0af2cb-2f76-400b-94d9-178b55ef4f85" providerId="ADAL" clId="{68C40A89-0A0E-46DA-9EDA-E52DF9981106}" dt="2023-11-01T17:22:51.045" v="21" actId="6549"/>
        <pc:sldMkLst>
          <pc:docMk/>
          <pc:sldMk cId="0" sldId="274"/>
        </pc:sldMkLst>
        <pc:spChg chg="mod">
          <ac:chgData name="Asif Muhammad" userId="6b0af2cb-2f76-400b-94d9-178b55ef4f85" providerId="ADAL" clId="{68C40A89-0A0E-46DA-9EDA-E52DF9981106}" dt="2023-11-01T17:22:51.045" v="21" actId="6549"/>
          <ac:spMkLst>
            <pc:docMk/>
            <pc:sldMk cId="0" sldId="274"/>
            <ac:spMk id="72706" creationId="{8FE9953F-1250-711D-6EED-23B744E303C5}"/>
          </ac:spMkLst>
        </pc:spChg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78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79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0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1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2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3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4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7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8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89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291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334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389"/>
        </pc:sldMkLst>
      </pc:sldChg>
      <pc:sldChg chg="modSp mod">
        <pc:chgData name="Asif Muhammad" userId="6b0af2cb-2f76-400b-94d9-178b55ef4f85" providerId="ADAL" clId="{68C40A89-0A0E-46DA-9EDA-E52DF9981106}" dt="2023-11-21T02:18:09.012" v="27" actId="21"/>
        <pc:sldMkLst>
          <pc:docMk/>
          <pc:sldMk cId="0" sldId="413"/>
        </pc:sldMkLst>
        <pc:spChg chg="mod">
          <ac:chgData name="Asif Muhammad" userId="6b0af2cb-2f76-400b-94d9-178b55ef4f85" providerId="ADAL" clId="{68C40A89-0A0E-46DA-9EDA-E52DF9981106}" dt="2023-11-21T02:18:09.012" v="27" actId="21"/>
          <ac:spMkLst>
            <pc:docMk/>
            <pc:sldMk cId="0" sldId="413"/>
            <ac:spMk id="90115" creationId="{825699B4-FF85-E2D3-BB21-8B2BA6899903}"/>
          </ac:spMkLst>
        </pc:spChg>
      </pc:sldChg>
      <pc:sldChg chg="del">
        <pc:chgData name="Asif Muhammad" userId="6b0af2cb-2f76-400b-94d9-178b55ef4f85" providerId="ADAL" clId="{68C40A89-0A0E-46DA-9EDA-E52DF9981106}" dt="2023-11-20T09:40:29.274" v="24" actId="47"/>
        <pc:sldMkLst>
          <pc:docMk/>
          <pc:sldMk cId="0" sldId="447"/>
        </pc:sldMkLst>
      </pc:sldChg>
      <pc:sldChg chg="del">
        <pc:chgData name="Asif Muhammad" userId="6b0af2cb-2f76-400b-94d9-178b55ef4f85" providerId="ADAL" clId="{68C40A89-0A0E-46DA-9EDA-E52DF9981106}" dt="2023-11-20T09:40:29.274" v="24" actId="47"/>
        <pc:sldMkLst>
          <pc:docMk/>
          <pc:sldMk cId="0" sldId="448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74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75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76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79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80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81"/>
        </pc:sldMkLst>
      </pc:sldChg>
      <pc:sldChg chg="mod modShow">
        <pc:chgData name="Asif Muhammad" userId="6b0af2cb-2f76-400b-94d9-178b55ef4f85" providerId="ADAL" clId="{68C40A89-0A0E-46DA-9EDA-E52DF9981106}" dt="2023-11-20T09:21:06.997" v="22" actId="729"/>
        <pc:sldMkLst>
          <pc:docMk/>
          <pc:sldMk cId="0" sldId="482"/>
        </pc:sldMkLst>
      </pc:sldChg>
      <pc:sldChg chg="mod modShow">
        <pc:chgData name="Asif Muhammad" userId="6b0af2cb-2f76-400b-94d9-178b55ef4f85" providerId="ADAL" clId="{68C40A89-0A0E-46DA-9EDA-E52DF9981106}" dt="2023-11-20T09:21:23.067" v="23" actId="729"/>
        <pc:sldMkLst>
          <pc:docMk/>
          <pc:sldMk cId="0" sldId="483"/>
        </pc:sldMkLst>
      </pc:sldChg>
      <pc:sldChg chg="del mod modShow">
        <pc:chgData name="Asif Muhammad" userId="6b0af2cb-2f76-400b-94d9-178b55ef4f85" providerId="ADAL" clId="{68C40A89-0A0E-46DA-9EDA-E52DF9981106}" dt="2023-11-21T01:56:43.722" v="25" actId="47"/>
        <pc:sldMkLst>
          <pc:docMk/>
          <pc:sldMk cId="0" sldId="5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6B8E974-2228-DA69-7952-ED9732417A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75BB033-411B-D26F-2B87-F83E542A89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8D82DC0C-D68B-8881-2B45-03846337D3B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0074C221-59B0-A65A-E7FD-C5786DE4EF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B236ED59-2790-EE68-F410-2F39924CDAD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7AC56A46-5BEF-90CB-F773-7283A1FAF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55B9C2A-55C0-4729-A281-7F03F45E1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530B0B30-8BA7-3085-9CFE-37C087B31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575422B-AA39-4FCD-AABE-45B0283EA73C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523B419E-EB5D-77D0-4CC5-CDEEB37DC4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D1E75E9-4FD7-C9DB-C7B2-6FCEC38B0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FR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33;g36ef38f01_457:notes">
            <a:extLst>
              <a:ext uri="{FF2B5EF4-FFF2-40B4-BE49-F238E27FC236}">
                <a16:creationId xmlns:a16="http://schemas.microsoft.com/office/drawing/2014/main" id="{4DF7C0AF-9422-CD60-E1DC-2EB8E726F16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4818" name="Google Shape;134;g36ef38f01_457:notes">
            <a:extLst>
              <a:ext uri="{FF2B5EF4-FFF2-40B4-BE49-F238E27FC236}">
                <a16:creationId xmlns:a16="http://schemas.microsoft.com/office/drawing/2014/main" id="{9A4608A8-D99F-6C45-6431-1F35E4C1B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143;g36ef38f01_467:notes">
            <a:extLst>
              <a:ext uri="{FF2B5EF4-FFF2-40B4-BE49-F238E27FC236}">
                <a16:creationId xmlns:a16="http://schemas.microsoft.com/office/drawing/2014/main" id="{2624EB4C-123F-EC40-D23E-C02A715F39B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6866" name="Google Shape;144;g36ef38f01_467:notes">
            <a:extLst>
              <a:ext uri="{FF2B5EF4-FFF2-40B4-BE49-F238E27FC236}">
                <a16:creationId xmlns:a16="http://schemas.microsoft.com/office/drawing/2014/main" id="{C24ED6E9-B639-AE89-B775-DF288AE7EF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166;g36ef38f01_497:notes">
            <a:extLst>
              <a:ext uri="{FF2B5EF4-FFF2-40B4-BE49-F238E27FC236}">
                <a16:creationId xmlns:a16="http://schemas.microsoft.com/office/drawing/2014/main" id="{816B6C58-FD0E-3257-F1EB-E164265ADD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8914" name="Google Shape;167;g36ef38f01_497:notes">
            <a:extLst>
              <a:ext uri="{FF2B5EF4-FFF2-40B4-BE49-F238E27FC236}">
                <a16:creationId xmlns:a16="http://schemas.microsoft.com/office/drawing/2014/main" id="{DCFA71AF-914E-57F0-DA28-743AC24A0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193;g36aa5169d_080:notes">
            <a:extLst>
              <a:ext uri="{FF2B5EF4-FFF2-40B4-BE49-F238E27FC236}">
                <a16:creationId xmlns:a16="http://schemas.microsoft.com/office/drawing/2014/main" id="{3DAACFA6-935F-00EB-849C-DCB68ADB87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0962" name="Google Shape;194;g36aa5169d_080:notes">
            <a:extLst>
              <a:ext uri="{FF2B5EF4-FFF2-40B4-BE49-F238E27FC236}">
                <a16:creationId xmlns:a16="http://schemas.microsoft.com/office/drawing/2014/main" id="{95204940-54C2-24CB-2037-ED2F5B4A9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Highlight activity of stealing these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Google Shape;42;g36aa5169d_00:notes">
            <a:extLst>
              <a:ext uri="{FF2B5EF4-FFF2-40B4-BE49-F238E27FC236}">
                <a16:creationId xmlns:a16="http://schemas.microsoft.com/office/drawing/2014/main" id="{B2C25F66-C55E-7040-7629-42E2C30AAC1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7410" name="Google Shape;43;g36aa5169d_00:notes">
            <a:extLst>
              <a:ext uri="{FF2B5EF4-FFF2-40B4-BE49-F238E27FC236}">
                <a16:creationId xmlns:a16="http://schemas.microsoft.com/office/drawing/2014/main" id="{45E00515-11E4-CBFD-D6FD-0CD8D29D4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50;g36997a2ca_024:notes">
            <a:extLst>
              <a:ext uri="{FF2B5EF4-FFF2-40B4-BE49-F238E27FC236}">
                <a16:creationId xmlns:a16="http://schemas.microsoft.com/office/drawing/2014/main" id="{B07ED306-396E-E826-C844-A6D42BF0619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9458" name="Google Shape;51;g36997a2ca_024:notes">
            <a:extLst>
              <a:ext uri="{FF2B5EF4-FFF2-40B4-BE49-F238E27FC236}">
                <a16:creationId xmlns:a16="http://schemas.microsoft.com/office/drawing/2014/main" id="{206C3A66-F085-D102-42BF-C6729A1555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6;g36aa5169d_07:notes">
            <a:extLst>
              <a:ext uri="{FF2B5EF4-FFF2-40B4-BE49-F238E27FC236}">
                <a16:creationId xmlns:a16="http://schemas.microsoft.com/office/drawing/2014/main" id="{3E2375EB-8960-7984-6BFE-4D450710A58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1506" name="Google Shape;57;g36aa5169d_07:notes">
            <a:extLst>
              <a:ext uri="{FF2B5EF4-FFF2-40B4-BE49-F238E27FC236}">
                <a16:creationId xmlns:a16="http://schemas.microsoft.com/office/drawing/2014/main" id="{9A20085C-C23C-BAB0-A938-D0548985A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Not adequate for most people.  Certainly not for companies/services.  So we see lots of methods to try to improve/change the tradeoff between convenience, security, availability.  Also privacy.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62;g36aa5169d_013:notes">
            <a:extLst>
              <a:ext uri="{FF2B5EF4-FFF2-40B4-BE49-F238E27FC236}">
                <a16:creationId xmlns:a16="http://schemas.microsoft.com/office/drawing/2014/main" id="{BC5EF250-DEE2-AA89-F837-F71C7B8973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3554" name="Google Shape;63;g36aa5169d_013:notes">
            <a:extLst>
              <a:ext uri="{FF2B5EF4-FFF2-40B4-BE49-F238E27FC236}">
                <a16:creationId xmlns:a16="http://schemas.microsoft.com/office/drawing/2014/main" id="{AE8873BB-2F50-DBF7-7D9A-D5F314D020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68;g36ef38f01_31:notes">
            <a:extLst>
              <a:ext uri="{FF2B5EF4-FFF2-40B4-BE49-F238E27FC236}">
                <a16:creationId xmlns:a16="http://schemas.microsoft.com/office/drawing/2014/main" id="{0BD236C6-E471-E621-BBBF-B28ABEB9DE1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5602" name="Google Shape;69;g36ef38f01_31:notes">
            <a:extLst>
              <a:ext uri="{FF2B5EF4-FFF2-40B4-BE49-F238E27FC236}">
                <a16:creationId xmlns:a16="http://schemas.microsoft.com/office/drawing/2014/main" id="{D0A61700-CDFB-9674-F3F5-0124619B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75;g36aa5169d_023:notes">
            <a:extLst>
              <a:ext uri="{FF2B5EF4-FFF2-40B4-BE49-F238E27FC236}">
                <a16:creationId xmlns:a16="http://schemas.microsoft.com/office/drawing/2014/main" id="{67C92E9C-9D4D-8624-9AD7-1A9CC52808F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8674" name="Google Shape;76;g36aa5169d_023:notes">
            <a:extLst>
              <a:ext uri="{FF2B5EF4-FFF2-40B4-BE49-F238E27FC236}">
                <a16:creationId xmlns:a16="http://schemas.microsoft.com/office/drawing/2014/main" id="{72FCF550-59B1-798C-28A6-6E85393D3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80;g36aa5169d_018:notes">
            <a:extLst>
              <a:ext uri="{FF2B5EF4-FFF2-40B4-BE49-F238E27FC236}">
                <a16:creationId xmlns:a16="http://schemas.microsoft.com/office/drawing/2014/main" id="{514D7A77-C445-6457-4F36-8DE0236D4F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0722" name="Google Shape;81;g36aa5169d_018:notes">
            <a:extLst>
              <a:ext uri="{FF2B5EF4-FFF2-40B4-BE49-F238E27FC236}">
                <a16:creationId xmlns:a16="http://schemas.microsoft.com/office/drawing/2014/main" id="{FD9733DE-0D55-4C01-D028-4F1F52D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128;g36ef38f01_452:notes">
            <a:extLst>
              <a:ext uri="{FF2B5EF4-FFF2-40B4-BE49-F238E27FC236}">
                <a16:creationId xmlns:a16="http://schemas.microsoft.com/office/drawing/2014/main" id="{CCDC64B9-8C78-C43A-4D09-3FFAEB7016A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0" name="Google Shape;129;g36ef38f01_452:notes">
            <a:extLst>
              <a:ext uri="{FF2B5EF4-FFF2-40B4-BE49-F238E27FC236}">
                <a16:creationId xmlns:a16="http://schemas.microsoft.com/office/drawing/2014/main" id="{8039B018-189E-9644-53CE-F85EDFD291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C5AEFC-082F-98A0-94EB-95F9C8FCCD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95F3AE-1CF9-2905-E7EC-69FE1E4506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22278F-B977-66AE-814A-FC923AD8AD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75CD26-093A-4D76-A1DC-0C10F112F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13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649D13-ECD7-C676-9AE2-B56D98C702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C95A55-3607-472E-4346-3448B9533D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D9AFCE-268E-108D-831D-D537F95B91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AB468E-FDE3-4B1D-9E38-C45FC58CC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51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2250" y="533401"/>
            <a:ext cx="2114550" cy="5592763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8600" y="533401"/>
            <a:ext cx="6191250" cy="559276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CFF96E-A016-9F11-E145-71ABC109A9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22D0DF-E69B-88FD-2C0E-7648C21607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153873-B124-C64B-C39D-3A97E0CD03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CBE751-D6CF-4C48-AC71-FD653CBA16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467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lIns="91425" tIns="91425" rIns="91425" bIns="91425" anchor="b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75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Font typeface="Wingdings" pitchFamily="2" charset="2"/>
              <a:buChar char="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76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7BC9C9-8866-07CD-74C9-3EFB791757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D46E4-0DEC-3101-E605-8CA5611CDE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17CBC4-9E50-8F83-07A3-573B829058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B86CAD-2292-475D-A921-FDF5ECB668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1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B899D7-6081-92A5-5037-C1E5F12F27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D006E8-9313-3D0B-9C2D-FF05157D5C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F23305-D2D8-2F98-2E57-A9BA15D55E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D04E90-A9D2-4420-A8F6-74B058BBB6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4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3912-C4FB-A71A-E39B-DFB9B55DEF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30C5E2-4502-E974-AA56-F2B68B5FB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2F558-E4B0-2C9C-6485-4C71E4F7A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A367D7-60EC-4AC4-96D3-31A92FE8A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62C3AB8-C57E-02BC-F340-DB33CE7E08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23020C5-07B6-DC5E-FE31-B5D2FE2472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8ECC03-851E-E37C-256B-D8EB73B3C2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05341-D289-4A84-B891-18DBCC33D5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48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F84CF22-C0BB-FD7E-A8A5-5F5E4F8BE0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327D38-2022-05C7-A0E0-3BB2CC613C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3FE8B4-AB3C-3BE3-6FEF-8FBFB0C04A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5E200-5380-418D-BE3B-590E20195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699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1460501-AEC3-439E-A957-56D34A3C8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838A25-637B-DF54-33E0-EAF953D3CC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2EB7E6-2DED-5FA0-C6BD-EBC4A4BF38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45694-2320-453E-8B2D-45FF49C4B6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84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4B5E1-49DF-9274-CB9D-0D1FDB901D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E6F116-F9B7-BA9A-B001-53CBD81460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3FA0E-4CAC-AAB4-AECD-608F9AEC07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1EB78-4AC2-400A-BB23-7A8587616A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99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CD899-FB06-FFBB-FA71-287BE73AF6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288AF-8670-E01E-8E9D-7427853248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2B877-091C-100E-A494-BC28912061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A0014-47E1-47DC-B29D-308F854409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5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FB970B5-4176-B956-FA56-825B0264E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5EBACF3-21D6-BE5A-31BA-9758A8A6B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40E9CB6-0DDF-4E48-8C55-964AD55F515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1379674-26E1-5956-73E6-3AC51114A4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B30C9480-7314-5446-74D7-4D05F19F91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0D7DFE2-5D93-4F0C-A4C4-4B0D997466F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9" name="Text Box 9">
            <a:extLst>
              <a:ext uri="{FF2B5EF4-FFF2-40B4-BE49-F238E27FC236}">
                <a16:creationId xmlns:a16="http://schemas.microsoft.com/office/drawing/2014/main" id="{713BD1DA-9559-6441-17D5-C1D6FA3A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2000" b="1" dirty="0">
                <a:solidFill>
                  <a:srgbClr val="0D0D0D"/>
                </a:solidFill>
              </a:rPr>
              <a:t>Lecture 14 </a:t>
            </a:r>
            <a:r>
              <a:rPr lang="mr-IN" altLang="en-US" sz="2000" b="1" dirty="0">
                <a:solidFill>
                  <a:srgbClr val="0D0D0D"/>
                </a:solidFill>
              </a:rPr>
              <a:t>–</a:t>
            </a:r>
            <a:r>
              <a:rPr lang="en-US" altLang="en-US" sz="2000" b="1" dirty="0">
                <a:solidFill>
                  <a:srgbClr val="0D0D0D"/>
                </a:solidFill>
              </a:rPr>
              <a:t> Ethereum - Development Environment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ucet.metamask.io/" TargetMode="External"/><Relationship Id="rId2" Type="http://schemas.openxmlformats.org/officeDocument/2006/relationships/hyperlink" Target="https://ropsten.etherscan.i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ufflesuite.com/ganach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remix.ethereum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json.org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FE9953F-1250-711D-6EED-23B744E303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63775"/>
            <a:ext cx="7772400" cy="14700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FF"/>
                </a:solidFill>
                <a:cs typeface="+mj-cs"/>
              </a:rPr>
              <a:t>Lecture 14 </a:t>
            </a:r>
            <a:br>
              <a:rPr lang="en-US" dirty="0">
                <a:solidFill>
                  <a:srgbClr val="0000FF"/>
                </a:solidFill>
                <a:cs typeface="+mj-cs"/>
              </a:rPr>
            </a:br>
            <a:br>
              <a:rPr lang="en-US" dirty="0">
                <a:solidFill>
                  <a:srgbClr val="0000FF"/>
                </a:solidFill>
                <a:cs typeface="+mj-cs"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Ethereum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Environment</a:t>
            </a:r>
            <a:endParaRPr lang="en-US" dirty="0">
              <a:solidFill>
                <a:srgbClr val="0000FF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3837C-1729-A3C3-06FF-0C9EE6FC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5CD26-093A-4D76-A1DC-0C10F112FD8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131;p20">
            <a:extLst>
              <a:ext uri="{FF2B5EF4-FFF2-40B4-BE49-F238E27FC236}">
                <a16:creationId xmlns:a16="http://schemas.microsoft.com/office/drawing/2014/main" id="{0F9726AD-25AD-4DFB-F513-0905DABCC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701675"/>
            <a:ext cx="8229600" cy="5865813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Problem: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	</a:t>
            </a:r>
            <a:r>
              <a:rPr lang="fr-FR" altLang="en-US" sz="1800"/>
              <a:t>Want to use a new address (and key) for each coin sent to cold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1800"/>
              <a:t>	But how can hot wallet learn new addresses if cold wallet is offline?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18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Awkward solution: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	</a:t>
            </a:r>
            <a:r>
              <a:rPr lang="fr-FR" altLang="en-US" sz="1800"/>
              <a:t>Generate a big batch of addresses/keys, transfer to hot beforehand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Better solution: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	</a:t>
            </a:r>
            <a:r>
              <a:rPr lang="fr-FR" altLang="en-US" sz="1800"/>
              <a:t>Hierarchical wallet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36;p21">
            <a:extLst>
              <a:ext uri="{FF2B5EF4-FFF2-40B4-BE49-F238E27FC236}">
                <a16:creationId xmlns:a16="http://schemas.microsoft.com/office/drawing/2014/main" id="{4F7C5D2B-069D-2316-54C6-A75C905903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90525"/>
            <a:ext cx="8229600" cy="793750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Regular key generation: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</p:txBody>
      </p:sp>
      <p:sp>
        <p:nvSpPr>
          <p:cNvPr id="33794" name="Google Shape;137;p21">
            <a:extLst>
              <a:ext uri="{FF2B5EF4-FFF2-40B4-BE49-F238E27FC236}">
                <a16:creationId xmlns:a16="http://schemas.microsoft.com/office/drawing/2014/main" id="{C26E1BA0-BD5B-81C9-3B72-FC20BA451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513138"/>
            <a:ext cx="1555750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generateKeys</a:t>
            </a:r>
          </a:p>
        </p:txBody>
      </p:sp>
      <p:sp>
        <p:nvSpPr>
          <p:cNvPr id="33795" name="Google Shape;138;p21">
            <a:extLst>
              <a:ext uri="{FF2B5EF4-FFF2-40B4-BE49-F238E27FC236}">
                <a16:creationId xmlns:a16="http://schemas.microsoft.com/office/drawing/2014/main" id="{03D27264-6C23-AFC6-59FE-8A48E1F7F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400300"/>
            <a:ext cx="1090613" cy="609600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address</a:t>
            </a:r>
          </a:p>
        </p:txBody>
      </p:sp>
      <p:sp>
        <p:nvSpPr>
          <p:cNvPr id="33796" name="Google Shape;139;p21">
            <a:extLst>
              <a:ext uri="{FF2B5EF4-FFF2-40B4-BE49-F238E27FC236}">
                <a16:creationId xmlns:a16="http://schemas.microsoft.com/office/drawing/2014/main" id="{EB218046-B324-1913-9AAD-EDC7E05F8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788" y="4546600"/>
            <a:ext cx="1441450" cy="609600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private key</a:t>
            </a:r>
          </a:p>
        </p:txBody>
      </p:sp>
      <p:cxnSp>
        <p:nvCxnSpPr>
          <p:cNvPr id="33797" name="Google Shape;140;p21">
            <a:extLst>
              <a:ext uri="{FF2B5EF4-FFF2-40B4-BE49-F238E27FC236}">
                <a16:creationId xmlns:a16="http://schemas.microsoft.com/office/drawing/2014/main" id="{F71D5A01-861D-A2E9-1C9B-A7DA9E81A92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974850" y="3009900"/>
            <a:ext cx="860425" cy="52387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8" name="Google Shape;141;p21">
            <a:extLst>
              <a:ext uri="{FF2B5EF4-FFF2-40B4-BE49-F238E27FC236}">
                <a16:creationId xmlns:a16="http://schemas.microsoft.com/office/drawing/2014/main" id="{CCF0196C-304A-F7E7-F974-6B8EA53566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65338" y="4122738"/>
            <a:ext cx="679450" cy="423862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146;p22">
            <a:extLst>
              <a:ext uri="{FF2B5EF4-FFF2-40B4-BE49-F238E27FC236}">
                <a16:creationId xmlns:a16="http://schemas.microsoft.com/office/drawing/2014/main" id="{A5A27101-25C2-B40F-978B-45741B666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90525"/>
            <a:ext cx="8229600" cy="793750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Hierarchical key generation: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</p:txBody>
      </p:sp>
      <p:sp>
        <p:nvSpPr>
          <p:cNvPr id="147" name="Google Shape;147;p22">
            <a:extLst>
              <a:ext uri="{FF2B5EF4-FFF2-40B4-BE49-F238E27FC236}">
                <a16:creationId xmlns:a16="http://schemas.microsoft.com/office/drawing/2014/main" id="{5AFA8089-7ADE-38C0-F989-B4D563A1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63" y="3581400"/>
            <a:ext cx="2039937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generateKeysHier</a:t>
            </a:r>
          </a:p>
        </p:txBody>
      </p:sp>
      <p:sp>
        <p:nvSpPr>
          <p:cNvPr id="148" name="Google Shape;148;p22">
            <a:extLst>
              <a:ext uri="{FF2B5EF4-FFF2-40B4-BE49-F238E27FC236}">
                <a16:creationId xmlns:a16="http://schemas.microsoft.com/office/drawing/2014/main" id="{B236A66A-40D9-8340-38EF-932BB6402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2141538"/>
            <a:ext cx="1090613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address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 info</a:t>
            </a:r>
          </a:p>
        </p:txBody>
      </p:sp>
      <p:sp>
        <p:nvSpPr>
          <p:cNvPr id="149" name="Google Shape;149;p22">
            <a:extLst>
              <a:ext uri="{FF2B5EF4-FFF2-40B4-BE49-F238E27FC236}">
                <a16:creationId xmlns:a16="http://schemas.microsoft.com/office/drawing/2014/main" id="{18858EE3-1153-3040-7865-FDE48DAD2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4648200"/>
            <a:ext cx="1441450" cy="969963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private key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 info</a:t>
            </a:r>
          </a:p>
        </p:txBody>
      </p:sp>
      <p:cxnSp>
        <p:nvCxnSpPr>
          <p:cNvPr id="150" name="Google Shape;150;p22">
            <a:extLst>
              <a:ext uri="{FF2B5EF4-FFF2-40B4-BE49-F238E27FC236}">
                <a16:creationId xmlns:a16="http://schemas.microsoft.com/office/drawing/2014/main" id="{3DBB0B56-F3C3-4446-D664-7C2E8408A1CD}"/>
              </a:ext>
            </a:extLst>
          </p:cNvPr>
          <p:cNvCxnSpPr>
            <a:cxnSpLocks noChangeShapeType="1"/>
            <a:stCxn id="147" idx="0"/>
            <a:endCxn id="148" idx="2"/>
          </p:cNvCxnSpPr>
          <p:nvPr/>
        </p:nvCxnSpPr>
        <p:spPr bwMode="auto">
          <a:xfrm flipH="1" flipV="1">
            <a:off x="3775075" y="3111500"/>
            <a:ext cx="6350" cy="469900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oogle Shape;151;p22">
            <a:extLst>
              <a:ext uri="{FF2B5EF4-FFF2-40B4-BE49-F238E27FC236}">
                <a16:creationId xmlns:a16="http://schemas.microsoft.com/office/drawing/2014/main" id="{474C6D4E-D026-CC42-EF6A-D93E1B3280BF}"/>
              </a:ext>
            </a:extLst>
          </p:cNvPr>
          <p:cNvCxnSpPr>
            <a:cxnSpLocks noChangeShapeType="1"/>
            <a:stCxn id="147" idx="2"/>
            <a:endCxn id="149" idx="0"/>
          </p:cNvCxnSpPr>
          <p:nvPr/>
        </p:nvCxnSpPr>
        <p:spPr bwMode="auto">
          <a:xfrm flipH="1">
            <a:off x="3773488" y="4191000"/>
            <a:ext cx="7937" cy="457200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2" name="Google Shape;152;p22">
            <a:extLst>
              <a:ext uri="{FF2B5EF4-FFF2-40B4-BE49-F238E27FC236}">
                <a16:creationId xmlns:a16="http://schemas.microsoft.com/office/drawing/2014/main" id="{918E5711-9E6A-73EB-B160-8816195C5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2341563"/>
            <a:ext cx="1196975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genAddr</a:t>
            </a:r>
          </a:p>
        </p:txBody>
      </p:sp>
      <p:cxnSp>
        <p:nvCxnSpPr>
          <p:cNvPr id="153" name="Google Shape;153;p22">
            <a:extLst>
              <a:ext uri="{FF2B5EF4-FFF2-40B4-BE49-F238E27FC236}">
                <a16:creationId xmlns:a16="http://schemas.microsoft.com/office/drawing/2014/main" id="{9908B4A7-6A1D-D945-EF60-764EC4957166}"/>
              </a:ext>
            </a:extLst>
          </p:cNvPr>
          <p:cNvCxnSpPr>
            <a:cxnSpLocks noChangeShapeType="1"/>
            <a:stCxn id="148" idx="3"/>
            <a:endCxn id="152" idx="1"/>
          </p:cNvCxnSpPr>
          <p:nvPr/>
        </p:nvCxnSpPr>
        <p:spPr bwMode="auto">
          <a:xfrm>
            <a:off x="4319588" y="2627313"/>
            <a:ext cx="735012" cy="19050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" name="Google Shape;154;p22">
            <a:extLst>
              <a:ext uri="{FF2B5EF4-FFF2-40B4-BE49-F238E27FC236}">
                <a16:creationId xmlns:a16="http://schemas.microsoft.com/office/drawing/2014/main" id="{E3EEF0AC-18F9-03AA-6A02-55E591582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188" y="4829175"/>
            <a:ext cx="1196975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genKey</a:t>
            </a:r>
          </a:p>
        </p:txBody>
      </p:sp>
      <p:cxnSp>
        <p:nvCxnSpPr>
          <p:cNvPr id="155" name="Google Shape;155;p22">
            <a:extLst>
              <a:ext uri="{FF2B5EF4-FFF2-40B4-BE49-F238E27FC236}">
                <a16:creationId xmlns:a16="http://schemas.microsoft.com/office/drawing/2014/main" id="{A4E1ABCF-2F7B-3A46-49E9-6E0553CFE46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4494213" y="5108575"/>
            <a:ext cx="550862" cy="1587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Google Shape;156;p22">
            <a:extLst>
              <a:ext uri="{FF2B5EF4-FFF2-40B4-BE49-F238E27FC236}">
                <a16:creationId xmlns:a16="http://schemas.microsoft.com/office/drawing/2014/main" id="{3758799C-3914-6889-6405-4D5FD7D8C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200400"/>
            <a:ext cx="485775" cy="523875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</a:p>
        </p:txBody>
      </p:sp>
      <p:cxnSp>
        <p:nvCxnSpPr>
          <p:cNvPr id="157" name="Google Shape;157;p22">
            <a:extLst>
              <a:ext uri="{FF2B5EF4-FFF2-40B4-BE49-F238E27FC236}">
                <a16:creationId xmlns:a16="http://schemas.microsoft.com/office/drawing/2014/main" id="{B515959B-73C8-12DD-57F8-0558F0E420A9}"/>
              </a:ext>
            </a:extLst>
          </p:cNvPr>
          <p:cNvCxnSpPr>
            <a:cxnSpLocks noChangeShapeType="1"/>
            <a:stCxn id="152" idx="2"/>
            <a:endCxn id="156" idx="0"/>
          </p:cNvCxnSpPr>
          <p:nvPr/>
        </p:nvCxnSpPr>
        <p:spPr bwMode="auto">
          <a:xfrm>
            <a:off x="5653088" y="2951163"/>
            <a:ext cx="0" cy="249237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Google Shape;158;p22">
            <a:extLst>
              <a:ext uri="{FF2B5EF4-FFF2-40B4-BE49-F238E27FC236}">
                <a16:creationId xmlns:a16="http://schemas.microsoft.com/office/drawing/2014/main" id="{E386B2CA-AB68-BB1B-A111-1EB4B3DD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2141538"/>
            <a:ext cx="1090612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  <a:r>
              <a:rPr lang="fr-FR" altLang="en-US" sz="1800" baseline="30000">
                <a:latin typeface="Trebuchet MS" panose="020B0603020202020204" pitchFamily="34" charset="0"/>
                <a:sym typeface="Trebuchet MS" panose="020B0603020202020204" pitchFamily="34" charset="0"/>
              </a:rPr>
              <a:t>th</a:t>
            </a:r>
            <a:endParaRPr lang="fr-FR" altLang="en-US" sz="180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address</a:t>
            </a:r>
          </a:p>
        </p:txBody>
      </p:sp>
      <p:cxnSp>
        <p:nvCxnSpPr>
          <p:cNvPr id="159" name="Google Shape;159;p22">
            <a:extLst>
              <a:ext uri="{FF2B5EF4-FFF2-40B4-BE49-F238E27FC236}">
                <a16:creationId xmlns:a16="http://schemas.microsoft.com/office/drawing/2014/main" id="{1FE330BC-3521-052D-5707-8A6E97E721DB}"/>
              </a:ext>
            </a:extLst>
          </p:cNvPr>
          <p:cNvCxnSpPr>
            <a:cxnSpLocks noChangeShapeType="1"/>
            <a:endCxn id="158" idx="1"/>
          </p:cNvCxnSpPr>
          <p:nvPr/>
        </p:nvCxnSpPr>
        <p:spPr bwMode="auto">
          <a:xfrm rot="10800000" flipH="1">
            <a:off x="6265863" y="2625725"/>
            <a:ext cx="863600" cy="952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Google Shape;160;p22">
            <a:extLst>
              <a:ext uri="{FF2B5EF4-FFF2-40B4-BE49-F238E27FC236}">
                <a16:creationId xmlns:a16="http://schemas.microsoft.com/office/drawing/2014/main" id="{F44E726D-4A3F-F7B7-0F62-BE2CE6DAB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4630738"/>
            <a:ext cx="1090612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  <a:r>
              <a:rPr lang="fr-FR" altLang="en-US" sz="1800" baseline="30000">
                <a:latin typeface="Trebuchet MS" panose="020B0603020202020204" pitchFamily="34" charset="0"/>
                <a:sym typeface="Trebuchet MS" panose="020B0603020202020204" pitchFamily="34" charset="0"/>
              </a:rPr>
              <a:t>th</a:t>
            </a:r>
            <a:endParaRPr lang="fr-FR" altLang="en-US" sz="180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key</a:t>
            </a:r>
          </a:p>
        </p:txBody>
      </p:sp>
      <p:cxnSp>
        <p:nvCxnSpPr>
          <p:cNvPr id="161" name="Google Shape;161;p22">
            <a:extLst>
              <a:ext uri="{FF2B5EF4-FFF2-40B4-BE49-F238E27FC236}">
                <a16:creationId xmlns:a16="http://schemas.microsoft.com/office/drawing/2014/main" id="{06EFE716-6BBD-61EA-3A55-0C025D37E2B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6265863" y="5129213"/>
            <a:ext cx="863600" cy="952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" name="Google Shape;162;p22">
            <a:extLst>
              <a:ext uri="{FF2B5EF4-FFF2-40B4-BE49-F238E27FC236}">
                <a16:creationId xmlns:a16="http://schemas.microsoft.com/office/drawing/2014/main" id="{FE81669E-C9DF-57D8-6133-53A36F7CC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86200"/>
            <a:ext cx="485775" cy="525463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</a:p>
        </p:txBody>
      </p:sp>
      <p:cxnSp>
        <p:nvCxnSpPr>
          <p:cNvPr id="163" name="Google Shape;163;p22">
            <a:extLst>
              <a:ext uri="{FF2B5EF4-FFF2-40B4-BE49-F238E27FC236}">
                <a16:creationId xmlns:a16="http://schemas.microsoft.com/office/drawing/2014/main" id="{90684562-D80B-94DB-2403-26DCEB9BB896}"/>
              </a:ext>
            </a:extLst>
          </p:cNvPr>
          <p:cNvCxnSpPr>
            <a:cxnSpLocks noChangeShapeType="1"/>
            <a:stCxn id="162" idx="2"/>
            <a:endCxn id="154" idx="0"/>
          </p:cNvCxnSpPr>
          <p:nvPr/>
        </p:nvCxnSpPr>
        <p:spPr bwMode="auto">
          <a:xfrm>
            <a:off x="5653088" y="4411663"/>
            <a:ext cx="1587" cy="417512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169;p23">
            <a:extLst>
              <a:ext uri="{FF2B5EF4-FFF2-40B4-BE49-F238E27FC236}">
                <a16:creationId xmlns:a16="http://schemas.microsoft.com/office/drawing/2014/main" id="{1D21E092-4C18-F3A7-DC40-42A52221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024938" cy="3943350"/>
          </a:xfrm>
          <a:prstGeom prst="rect">
            <a:avLst/>
          </a:prstGeom>
          <a:solidFill>
            <a:srgbClr val="F4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2800"/>
          </a:p>
        </p:txBody>
      </p:sp>
      <p:sp>
        <p:nvSpPr>
          <p:cNvPr id="37890" name="Google Shape;170;p23">
            <a:extLst>
              <a:ext uri="{FF2B5EF4-FFF2-40B4-BE49-F238E27FC236}">
                <a16:creationId xmlns:a16="http://schemas.microsoft.com/office/drawing/2014/main" id="{47CF39C5-578B-88F5-FF7E-A382B704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1563"/>
            <a:ext cx="3367088" cy="1462087"/>
          </a:xfrm>
          <a:prstGeom prst="rtTriangle">
            <a:avLst/>
          </a:prstGeom>
          <a:solidFill>
            <a:srgbClr val="CFE2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2800"/>
          </a:p>
        </p:txBody>
      </p:sp>
      <p:sp>
        <p:nvSpPr>
          <p:cNvPr id="37891" name="Google Shape;171;p23">
            <a:extLst>
              <a:ext uri="{FF2B5EF4-FFF2-40B4-BE49-F238E27FC236}">
                <a16:creationId xmlns:a16="http://schemas.microsoft.com/office/drawing/2014/main" id="{939E98B8-AB3D-C157-61A0-02D69306F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3013"/>
            <a:ext cx="9024938" cy="3074987"/>
          </a:xfrm>
          <a:prstGeom prst="rect">
            <a:avLst/>
          </a:prstGeom>
          <a:solidFill>
            <a:srgbClr val="CFE2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2800"/>
          </a:p>
        </p:txBody>
      </p:sp>
      <p:sp>
        <p:nvSpPr>
          <p:cNvPr id="37892" name="Google Shape;172;p23">
            <a:extLst>
              <a:ext uri="{FF2B5EF4-FFF2-40B4-BE49-F238E27FC236}">
                <a16:creationId xmlns:a16="http://schemas.microsoft.com/office/drawing/2014/main" id="{5A68F4A3-DC54-4E2E-B616-E66F5E0BD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3614738"/>
            <a:ext cx="2039937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generateKeysHier</a:t>
            </a:r>
          </a:p>
        </p:txBody>
      </p:sp>
      <p:sp>
        <p:nvSpPr>
          <p:cNvPr id="37893" name="Google Shape;173;p23">
            <a:extLst>
              <a:ext uri="{FF2B5EF4-FFF2-40B4-BE49-F238E27FC236}">
                <a16:creationId xmlns:a16="http://schemas.microsoft.com/office/drawing/2014/main" id="{68739215-0478-4C91-F562-0F0DCE9B1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2141538"/>
            <a:ext cx="1090613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address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 info</a:t>
            </a:r>
          </a:p>
        </p:txBody>
      </p:sp>
      <p:sp>
        <p:nvSpPr>
          <p:cNvPr id="37894" name="Google Shape;174;p23">
            <a:extLst>
              <a:ext uri="{FF2B5EF4-FFF2-40B4-BE49-F238E27FC236}">
                <a16:creationId xmlns:a16="http://schemas.microsoft.com/office/drawing/2014/main" id="{3F95DBC5-371A-3647-9420-967C2615F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4648200"/>
            <a:ext cx="1441450" cy="969963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private key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 info</a:t>
            </a:r>
          </a:p>
        </p:txBody>
      </p:sp>
      <p:cxnSp>
        <p:nvCxnSpPr>
          <p:cNvPr id="37895" name="Google Shape;175;p23">
            <a:extLst>
              <a:ext uri="{FF2B5EF4-FFF2-40B4-BE49-F238E27FC236}">
                <a16:creationId xmlns:a16="http://schemas.microsoft.com/office/drawing/2014/main" id="{5755A9BD-9AF9-E136-39C9-26A70CD3262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2368550" y="3111500"/>
            <a:ext cx="860425" cy="52387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6" name="Google Shape;176;p23">
            <a:extLst>
              <a:ext uri="{FF2B5EF4-FFF2-40B4-BE49-F238E27FC236}">
                <a16:creationId xmlns:a16="http://schemas.microsoft.com/office/drawing/2014/main" id="{1A6BC8DC-904E-D5A8-1037-32C119435A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8550" y="4224338"/>
            <a:ext cx="679450" cy="423862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7" name="Google Shape;177;p23">
            <a:extLst>
              <a:ext uri="{FF2B5EF4-FFF2-40B4-BE49-F238E27FC236}">
                <a16:creationId xmlns:a16="http://schemas.microsoft.com/office/drawing/2014/main" id="{208F99BE-3E30-93AE-3828-6D55FF4B2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8" y="2341563"/>
            <a:ext cx="1196975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genAddr</a:t>
            </a:r>
          </a:p>
        </p:txBody>
      </p:sp>
      <p:cxnSp>
        <p:nvCxnSpPr>
          <p:cNvPr id="37898" name="Google Shape;178;p23">
            <a:extLst>
              <a:ext uri="{FF2B5EF4-FFF2-40B4-BE49-F238E27FC236}">
                <a16:creationId xmlns:a16="http://schemas.microsoft.com/office/drawing/2014/main" id="{BB9D2DB4-E637-9DC2-0954-85BFB540C2F9}"/>
              </a:ext>
            </a:extLst>
          </p:cNvPr>
          <p:cNvCxnSpPr>
            <a:cxnSpLocks noChangeShapeType="1"/>
            <a:stCxn id="37893" idx="3"/>
            <a:endCxn id="37897" idx="1"/>
          </p:cNvCxnSpPr>
          <p:nvPr/>
        </p:nvCxnSpPr>
        <p:spPr bwMode="auto">
          <a:xfrm>
            <a:off x="4319588" y="2625725"/>
            <a:ext cx="749300" cy="20638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9" name="Google Shape;179;p23">
            <a:extLst>
              <a:ext uri="{FF2B5EF4-FFF2-40B4-BE49-F238E27FC236}">
                <a16:creationId xmlns:a16="http://schemas.microsoft.com/office/drawing/2014/main" id="{CAAF4DD4-F8AE-EEBE-D135-286B998C8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8" y="4829175"/>
            <a:ext cx="1196975" cy="609600"/>
          </a:xfrm>
          <a:prstGeom prst="rect">
            <a:avLst/>
          </a:prstGeom>
          <a:solidFill>
            <a:srgbClr val="FFF2CC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genKey</a:t>
            </a:r>
          </a:p>
        </p:txBody>
      </p:sp>
      <p:cxnSp>
        <p:nvCxnSpPr>
          <p:cNvPr id="37900" name="Google Shape;180;p23">
            <a:extLst>
              <a:ext uri="{FF2B5EF4-FFF2-40B4-BE49-F238E27FC236}">
                <a16:creationId xmlns:a16="http://schemas.microsoft.com/office/drawing/2014/main" id="{E5EAE71E-93AF-C91E-9E73-43F180D251B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4494213" y="5108575"/>
            <a:ext cx="550862" cy="1587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1" name="Google Shape;181;p23">
            <a:extLst>
              <a:ext uri="{FF2B5EF4-FFF2-40B4-BE49-F238E27FC236}">
                <a16:creationId xmlns:a16="http://schemas.microsoft.com/office/drawing/2014/main" id="{BDC528B1-E461-9B06-3948-270946345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957263"/>
            <a:ext cx="485775" cy="523875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</a:p>
        </p:txBody>
      </p:sp>
      <p:cxnSp>
        <p:nvCxnSpPr>
          <p:cNvPr id="37902" name="Google Shape;182;p23">
            <a:extLst>
              <a:ext uri="{FF2B5EF4-FFF2-40B4-BE49-F238E27FC236}">
                <a16:creationId xmlns:a16="http://schemas.microsoft.com/office/drawing/2014/main" id="{EC2361AC-A95F-270D-6B0E-B3ACE1AEAF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2550" y="1481138"/>
            <a:ext cx="136525" cy="823912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3" name="Google Shape;183;p23">
            <a:extLst>
              <a:ext uri="{FF2B5EF4-FFF2-40B4-BE49-F238E27FC236}">
                <a16:creationId xmlns:a16="http://schemas.microsoft.com/office/drawing/2014/main" id="{F0E162BD-DBB0-3D5A-503B-960BBDD1E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2141538"/>
            <a:ext cx="1090612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  <a:r>
              <a:rPr lang="fr-FR" altLang="en-US" sz="1800" baseline="30000">
                <a:latin typeface="Trebuchet MS" panose="020B0603020202020204" pitchFamily="34" charset="0"/>
                <a:sym typeface="Trebuchet MS" panose="020B0603020202020204" pitchFamily="34" charset="0"/>
              </a:rPr>
              <a:t>th</a:t>
            </a:r>
            <a:endParaRPr lang="fr-FR" altLang="en-US" sz="180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address</a:t>
            </a:r>
          </a:p>
        </p:txBody>
      </p:sp>
      <p:cxnSp>
        <p:nvCxnSpPr>
          <p:cNvPr id="37904" name="Google Shape;184;p23">
            <a:extLst>
              <a:ext uri="{FF2B5EF4-FFF2-40B4-BE49-F238E27FC236}">
                <a16:creationId xmlns:a16="http://schemas.microsoft.com/office/drawing/2014/main" id="{27CA835E-DD72-5817-861A-D1A5FFB6B83A}"/>
              </a:ext>
            </a:extLst>
          </p:cNvPr>
          <p:cNvCxnSpPr>
            <a:cxnSpLocks noChangeShapeType="1"/>
            <a:endCxn id="37903" idx="1"/>
          </p:cNvCxnSpPr>
          <p:nvPr/>
        </p:nvCxnSpPr>
        <p:spPr bwMode="auto">
          <a:xfrm rot="10800000" flipH="1">
            <a:off x="6265863" y="2625725"/>
            <a:ext cx="863600" cy="952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5" name="Google Shape;185;p23">
            <a:extLst>
              <a:ext uri="{FF2B5EF4-FFF2-40B4-BE49-F238E27FC236}">
                <a16:creationId xmlns:a16="http://schemas.microsoft.com/office/drawing/2014/main" id="{FCC0E0A9-5119-BB24-17CC-C7D18ED59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4630738"/>
            <a:ext cx="1090612" cy="969962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  <a:r>
              <a:rPr lang="fr-FR" altLang="en-US" sz="1800" baseline="30000">
                <a:latin typeface="Trebuchet MS" panose="020B0603020202020204" pitchFamily="34" charset="0"/>
                <a:sym typeface="Trebuchet MS" panose="020B0603020202020204" pitchFamily="34" charset="0"/>
              </a:rPr>
              <a:t>th</a:t>
            </a:r>
            <a:endParaRPr lang="fr-FR" altLang="en-US" sz="180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key</a:t>
            </a:r>
          </a:p>
        </p:txBody>
      </p:sp>
      <p:cxnSp>
        <p:nvCxnSpPr>
          <p:cNvPr id="37906" name="Google Shape;186;p23">
            <a:extLst>
              <a:ext uri="{FF2B5EF4-FFF2-40B4-BE49-F238E27FC236}">
                <a16:creationId xmlns:a16="http://schemas.microsoft.com/office/drawing/2014/main" id="{C03EFFDB-3851-3DC0-0B3D-37FC58819CF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6265863" y="5129213"/>
            <a:ext cx="863600" cy="952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7" name="Google Shape;187;p23">
            <a:extLst>
              <a:ext uri="{FF2B5EF4-FFF2-40B4-BE49-F238E27FC236}">
                <a16:creationId xmlns:a16="http://schemas.microsoft.com/office/drawing/2014/main" id="{1C4A49E7-AE8E-6C6E-317F-17717A3DE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6172200"/>
            <a:ext cx="485775" cy="525463"/>
          </a:xfrm>
          <a:prstGeom prst="rect">
            <a:avLst/>
          </a:prstGeom>
          <a:solidFill>
            <a:srgbClr val="C9DAF8"/>
          </a:solidFill>
          <a:ln w="9525">
            <a:solidFill>
              <a:srgbClr val="434343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</a:p>
        </p:txBody>
      </p:sp>
      <p:cxnSp>
        <p:nvCxnSpPr>
          <p:cNvPr id="37908" name="Google Shape;188;p23">
            <a:extLst>
              <a:ext uri="{FF2B5EF4-FFF2-40B4-BE49-F238E27FC236}">
                <a16:creationId xmlns:a16="http://schemas.microsoft.com/office/drawing/2014/main" id="{4FA54AAF-59EF-01BF-4B42-D98FB282E20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5330825" y="5448300"/>
            <a:ext cx="117475" cy="708025"/>
          </a:xfrm>
          <a:prstGeom prst="straightConnector1">
            <a:avLst/>
          </a:prstGeom>
          <a:noFill/>
          <a:ln w="38100">
            <a:solidFill>
              <a:srgbClr val="66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9" name="Google Shape;189;p23">
            <a:extLst>
              <a:ext uri="{FF2B5EF4-FFF2-40B4-BE49-F238E27FC236}">
                <a16:creationId xmlns:a16="http://schemas.microsoft.com/office/drawing/2014/main" id="{8781629E-28D7-DE9C-931C-7AF4794E2C80}"/>
              </a:ext>
            </a:extLst>
          </p:cNvPr>
          <p:cNvSpPr>
            <a:spLocks/>
          </p:cNvSpPr>
          <p:nvPr/>
        </p:nvSpPr>
        <p:spPr bwMode="auto">
          <a:xfrm>
            <a:off x="-14288" y="2346325"/>
            <a:ext cx="9039226" cy="1457325"/>
          </a:xfrm>
          <a:custGeom>
            <a:avLst/>
            <a:gdLst>
              <a:gd name="T0" fmla="*/ 2147483646 w 361570"/>
              <a:gd name="T1" fmla="*/ 2147483646 h 43700"/>
              <a:gd name="T2" fmla="*/ 2147483646 w 361570"/>
              <a:gd name="T3" fmla="*/ 2147483646 h 43700"/>
              <a:gd name="T4" fmla="*/ 0 w 361570"/>
              <a:gd name="T5" fmla="*/ 0 h 437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1570" h="43700" extrusionOk="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10" name="Google Shape;190;p23">
            <a:extLst>
              <a:ext uri="{FF2B5EF4-FFF2-40B4-BE49-F238E27FC236}">
                <a16:creationId xmlns:a16="http://schemas.microsoft.com/office/drawing/2014/main" id="{D7F98767-5282-AC88-3E8D-9D0C147DD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269875"/>
            <a:ext cx="1292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i="1" u="sng">
                <a:latin typeface="Trebuchet MS" panose="020B0603020202020204" pitchFamily="34" charset="0"/>
                <a:sym typeface="Trebuchet MS" panose="020B0603020202020204" pitchFamily="34" charset="0"/>
              </a:rPr>
              <a:t>hot side</a:t>
            </a:r>
          </a:p>
        </p:txBody>
      </p:sp>
      <p:sp>
        <p:nvSpPr>
          <p:cNvPr id="37911" name="Google Shape;191;p23">
            <a:extLst>
              <a:ext uri="{FF2B5EF4-FFF2-40B4-BE49-F238E27FC236}">
                <a16:creationId xmlns:a16="http://schemas.microsoft.com/office/drawing/2014/main" id="{D3034269-203F-9D64-331D-53276C8D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6088063"/>
            <a:ext cx="15160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i="1" u="sng">
                <a:latin typeface="Trebuchet MS" panose="020B0603020202020204" pitchFamily="34" charset="0"/>
                <a:sym typeface="Trebuchet MS" panose="020B0603020202020204" pitchFamily="34" charset="0"/>
              </a:rPr>
              <a:t>cold side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Google Shape;196;p24">
            <a:extLst>
              <a:ext uri="{FF2B5EF4-FFF2-40B4-BE49-F238E27FC236}">
                <a16:creationId xmlns:a16="http://schemas.microsoft.com/office/drawing/2014/main" id="{7F1C9227-4372-4319-C317-1394E56A1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How to store cold info</a:t>
            </a:r>
          </a:p>
        </p:txBody>
      </p:sp>
      <p:sp>
        <p:nvSpPr>
          <p:cNvPr id="39938" name="Google Shape;197;p24">
            <a:extLst>
              <a:ext uri="{FF2B5EF4-FFF2-40B4-BE49-F238E27FC236}">
                <a16:creationId xmlns:a16="http://schemas.microsoft.com/office/drawing/2014/main" id="{2D508074-F924-A7C1-7B38-3B9A55C7E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(1) Info stored in device, device locked in a safe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(2) </a:t>
            </a:r>
            <a:r>
              <a:rPr lang="fr-FR" altLang="fr-FR" sz="2400"/>
              <a:t>“</a:t>
            </a:r>
            <a:r>
              <a:rPr lang="fr-FR" altLang="en-US" sz="2400"/>
              <a:t>Brain wallet</a:t>
            </a:r>
            <a:r>
              <a:rPr lang="fr-FR" altLang="fr-FR" sz="2400"/>
              <a:t>”</a:t>
            </a:r>
            <a:r>
              <a:rPr lang="fr-FR" altLang="ja-JP" sz="2400"/>
              <a:t>  encrypt info under passphrase that user remembers</a:t>
            </a:r>
          </a:p>
          <a:p>
            <a:pPr marL="0" indent="0"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lang="fr-FR" altLang="en-US" sz="2400"/>
              <a:t>(3) Paper wallet print info on paper, lock up the paper</a:t>
            </a:r>
          </a:p>
          <a:p>
            <a:pPr marL="0" indent="0"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lang="fr-FR" altLang="en-US" sz="2400"/>
              <a:t>(4) In </a:t>
            </a:r>
            <a:r>
              <a:rPr lang="fr-FR" altLang="fr-FR" sz="2400"/>
              <a:t>“</a:t>
            </a:r>
            <a:r>
              <a:rPr lang="fr-FR" altLang="en-US" sz="2400"/>
              <a:t>tamperproof</a:t>
            </a:r>
            <a:r>
              <a:rPr lang="fr-FR" altLang="fr-FR" sz="2400"/>
              <a:t>”</a:t>
            </a:r>
            <a:r>
              <a:rPr lang="fr-FR" altLang="en-US" sz="2400"/>
              <a:t> device, device will sign things for you, but won</a:t>
            </a:r>
            <a:r>
              <a:rPr lang="fr-FR" altLang="fr-FR" sz="2400"/>
              <a:t>’</a:t>
            </a:r>
            <a:r>
              <a:rPr lang="fr-FR" altLang="en-US" sz="2400"/>
              <a:t>t divulge keys 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 3" descr="Screenshot 2019-10-21 at 6.41.59 PM.pdf">
            <a:extLst>
              <a:ext uri="{FF2B5EF4-FFF2-40B4-BE49-F238E27FC236}">
                <a16:creationId xmlns:a16="http://schemas.microsoft.com/office/drawing/2014/main" id="{E6D0A837-C368-80C2-5F48-B70AE54D7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9013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ECAA8-FF70-DF69-9579-E0D6517F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re 1">
            <a:extLst>
              <a:ext uri="{FF2B5EF4-FFF2-40B4-BE49-F238E27FC236}">
                <a16:creationId xmlns:a16="http://schemas.microsoft.com/office/drawing/2014/main" id="{DF2CCB40-368D-A556-9D8A-B61E6A633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Ethereum: A General-Purpose Blockchain </a:t>
            </a:r>
          </a:p>
        </p:txBody>
      </p:sp>
      <p:sp>
        <p:nvSpPr>
          <p:cNvPr id="43010" name="Espace réservé du contenu 2">
            <a:extLst>
              <a:ext uri="{FF2B5EF4-FFF2-40B4-BE49-F238E27FC236}">
                <a16:creationId xmlns:a16="http://schemas.microsoft.com/office/drawing/2014/main" id="{ED9C070F-8231-9862-8B88-7C7D29A3BB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Ethereum is distributed state machine. </a:t>
            </a:r>
          </a:p>
          <a:p>
            <a:endParaRPr lang="fr-FR" altLang="en-US" sz="2400"/>
          </a:p>
          <a:p>
            <a:r>
              <a:rPr lang="fr-FR" altLang="en-US" sz="2400"/>
              <a:t>Instead of tracking only the state of currency ownership, Ethereum tracks the state transitions of a general-purpose data store, </a:t>
            </a:r>
          </a:p>
          <a:p>
            <a:pPr lvl="1"/>
            <a:r>
              <a:rPr lang="fr-FR" altLang="en-US" sz="2000"/>
              <a:t>a store that can hold any data expressible as a </a:t>
            </a:r>
            <a:r>
              <a:rPr lang="fr-FR" altLang="en-US" sz="2000" i="1"/>
              <a:t>key–value tuple</a:t>
            </a:r>
            <a:r>
              <a:rPr lang="fr-FR" altLang="en-US" sz="2000"/>
              <a:t>. </a:t>
            </a:r>
          </a:p>
          <a:p>
            <a:pPr lvl="1"/>
            <a:r>
              <a:rPr lang="fr-FR" altLang="en-US" sz="2000"/>
              <a:t>A key–value data store holds arbitrary values, each referenced by some key; for example, the value </a:t>
            </a:r>
            <a:r>
              <a:rPr lang="fr-FR" altLang="fr-FR" sz="2000"/>
              <a:t>“</a:t>
            </a:r>
            <a:r>
              <a:rPr lang="fr-FR" altLang="ja-JP" sz="2000"/>
              <a:t>Mastering Ethereum</a:t>
            </a:r>
            <a:r>
              <a:rPr lang="fr-FR" altLang="fr-FR" sz="2000"/>
              <a:t>”</a:t>
            </a:r>
            <a:r>
              <a:rPr lang="fr-FR" altLang="ja-JP" sz="2000"/>
              <a:t> referenced by the key </a:t>
            </a:r>
            <a:r>
              <a:rPr lang="fr-FR" altLang="fr-FR" sz="2000"/>
              <a:t>“</a:t>
            </a:r>
            <a:r>
              <a:rPr lang="fr-FR" altLang="ja-JP" sz="2000"/>
              <a:t>Book Title</a:t>
            </a:r>
            <a:r>
              <a:rPr lang="fr-FR" altLang="fr-FR" sz="2000"/>
              <a:t>”</a:t>
            </a:r>
            <a:r>
              <a:rPr lang="fr-FR" altLang="ja-JP" sz="2000"/>
              <a:t>. </a:t>
            </a:r>
          </a:p>
          <a:p>
            <a:pPr lvl="1">
              <a:buFontTx/>
              <a:buNone/>
            </a:pPr>
            <a:endParaRPr lang="fr-FR" altLang="en-US" sz="20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FF9FB-2AF1-4A8A-1D62-6CCBD30D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Espace réservé du contenu 2">
            <a:extLst>
              <a:ext uri="{FF2B5EF4-FFF2-40B4-BE49-F238E27FC236}">
                <a16:creationId xmlns:a16="http://schemas.microsoft.com/office/drawing/2014/main" id="{A684C3EB-9BE5-CDC5-CA77-4600038E9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fr-FR" altLang="en-US" sz="2000"/>
          </a:p>
          <a:p>
            <a:r>
              <a:rPr lang="fr-FR" altLang="en-US" sz="2000"/>
              <a:t>A turing complete language for writing smart contracts</a:t>
            </a:r>
          </a:p>
          <a:p>
            <a:r>
              <a:rPr lang="fr-FR" altLang="en-US" sz="2000"/>
              <a:t>An execution environment (EVM) for executing the contracts.  </a:t>
            </a:r>
          </a:p>
        </p:txBody>
      </p:sp>
      <p:sp>
        <p:nvSpPr>
          <p:cNvPr id="44034" name="Titre 1">
            <a:extLst>
              <a:ext uri="{FF2B5EF4-FFF2-40B4-BE49-F238E27FC236}">
                <a16:creationId xmlns:a16="http://schemas.microsoft.com/office/drawing/2014/main" id="{6FB13CC6-677D-0C28-DCCC-C455E6456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914400"/>
            <a:ext cx="8839200" cy="685800"/>
          </a:xfrm>
        </p:spPr>
        <p:txBody>
          <a:bodyPr/>
          <a:lstStyle/>
          <a:p>
            <a:r>
              <a:rPr lang="fr-FR" altLang="en-US"/>
              <a:t>Compared to Bitcoin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CED70-1028-FFC8-5ACD-559BF60F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re 1">
            <a:extLst>
              <a:ext uri="{FF2B5EF4-FFF2-40B4-BE49-F238E27FC236}">
                <a16:creationId xmlns:a16="http://schemas.microsoft.com/office/drawing/2014/main" id="{64995E91-87F8-7C24-785C-A0C45FB37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Accounts in Ethereum</a:t>
            </a:r>
          </a:p>
        </p:txBody>
      </p:sp>
      <p:sp>
        <p:nvSpPr>
          <p:cNvPr id="45058" name="Espace réservé du contenu 2">
            <a:extLst>
              <a:ext uri="{FF2B5EF4-FFF2-40B4-BE49-F238E27FC236}">
                <a16:creationId xmlns:a16="http://schemas.microsoft.com/office/drawing/2014/main" id="{056B9987-CE20-B9B7-2F24-21817A2217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There are two types of accounts in Ethereum. </a:t>
            </a:r>
          </a:p>
          <a:p>
            <a:pPr lvl="1"/>
            <a:r>
              <a:rPr lang="fr-FR" altLang="en-US"/>
              <a:t>Externally Owned Accounts (EOAs)</a:t>
            </a:r>
          </a:p>
          <a:p>
            <a:pPr lvl="1"/>
            <a:r>
              <a:rPr lang="fr-FR" altLang="en-US"/>
              <a:t>Contract Accounts </a:t>
            </a:r>
          </a:p>
          <a:p>
            <a:pPr lvl="1"/>
            <a:endParaRPr lang="fr-FR" altLang="en-US"/>
          </a:p>
          <a:p>
            <a:pPr lvl="1"/>
            <a:endParaRPr lang="fr-F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04684-CD99-6C45-2974-A38CF6B8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re 1">
            <a:extLst>
              <a:ext uri="{FF2B5EF4-FFF2-40B4-BE49-F238E27FC236}">
                <a16:creationId xmlns:a16="http://schemas.microsoft.com/office/drawing/2014/main" id="{FFE07A16-EB12-2416-0460-607C9000B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EOAs and Contracts </a:t>
            </a:r>
          </a:p>
        </p:txBody>
      </p:sp>
      <p:sp>
        <p:nvSpPr>
          <p:cNvPr id="46082" name="Espace réservé du contenu 2">
            <a:extLst>
              <a:ext uri="{FF2B5EF4-FFF2-40B4-BE49-F238E27FC236}">
                <a16:creationId xmlns:a16="http://schemas.microsoft.com/office/drawing/2014/main" id="{47317BCC-08B6-747A-B9DE-F95C0337C0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EOAs have a private key; having the private key means control over access to funds or contracts. </a:t>
            </a:r>
          </a:p>
          <a:p>
            <a:endParaRPr lang="fr-FR" altLang="en-US" sz="2400"/>
          </a:p>
          <a:p>
            <a:r>
              <a:rPr lang="fr-FR" altLang="en-US" sz="2400"/>
              <a:t>A contract account has smart contract code, which a simple EOA can</a:t>
            </a:r>
            <a:r>
              <a:rPr lang="fr-FR" altLang="fr-FR" sz="2400"/>
              <a:t>’</a:t>
            </a:r>
            <a:r>
              <a:rPr lang="fr-FR" altLang="en-US" sz="2400"/>
              <a:t>t have. </a:t>
            </a:r>
          </a:p>
          <a:p>
            <a:pPr lvl="1"/>
            <a:r>
              <a:rPr lang="fr-FR" altLang="en-US" sz="2000"/>
              <a:t>A</a:t>
            </a:r>
            <a:r>
              <a:rPr lang="fr-FR" altLang="en-US" sz="2400"/>
              <a:t> contract account does not have a private key. </a:t>
            </a:r>
          </a:p>
          <a:p>
            <a:pPr lvl="1"/>
            <a:r>
              <a:rPr lang="fr-FR" altLang="en-US" sz="2400"/>
              <a:t>It is owned (and controlled) by the logic of its smart contract code</a:t>
            </a:r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6A99-1631-E597-4173-F317632B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Google Shape;46;p11">
            <a:extLst>
              <a:ext uri="{FF2B5EF4-FFF2-40B4-BE49-F238E27FC236}">
                <a16:creationId xmlns:a16="http://schemas.microsoft.com/office/drawing/2014/main" id="{7C835B50-F632-DF01-7156-68C8F6DF3E9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9600" y="2133600"/>
            <a:ext cx="7772400" cy="1046163"/>
          </a:xfrm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/>
              <a:t>How to Store Coins</a:t>
            </a:r>
            <a:endParaRPr lang="en-US" alt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cxnSp>
        <p:nvCxnSpPr>
          <p:cNvPr id="47" name="Google Shape;47;p11">
            <a:extLst>
              <a:ext uri="{FF2B5EF4-FFF2-40B4-BE49-F238E27FC236}">
                <a16:creationId xmlns:a16="http://schemas.microsoft.com/office/drawing/2014/main" id="{9FEFAAA4-B99A-5A06-DE08-3A7EC922D0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9375" y="2500313"/>
            <a:ext cx="1127125" cy="14287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Google Shape;48;p11">
            <a:extLst>
              <a:ext uri="{FF2B5EF4-FFF2-40B4-BE49-F238E27FC236}">
                <a16:creationId xmlns:a16="http://schemas.microsoft.com/office/drawing/2014/main" id="{4EEB5946-97C9-2BC9-D6B0-074F63EBE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713038"/>
            <a:ext cx="22145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300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Secret Keys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55982C-14D6-9629-FC06-4209364D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5CD26-093A-4D76-A1DC-0C10F112FD8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re 1">
            <a:extLst>
              <a:ext uri="{FF2B5EF4-FFF2-40B4-BE49-F238E27FC236}">
                <a16:creationId xmlns:a16="http://schemas.microsoft.com/office/drawing/2014/main" id="{C0AC0B2D-4475-C5A4-689D-58C0DC811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Contracts </a:t>
            </a:r>
          </a:p>
        </p:txBody>
      </p:sp>
      <p:sp>
        <p:nvSpPr>
          <p:cNvPr id="47106" name="Espace réservé du contenu 2">
            <a:extLst>
              <a:ext uri="{FF2B5EF4-FFF2-40B4-BE49-F238E27FC236}">
                <a16:creationId xmlns:a16="http://schemas.microsoft.com/office/drawing/2014/main" id="{69F0DF55-01F9-55CE-75FD-4511471B32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Contracts have addresses, just like EOAs. Contracts can also send and receive ether, just like EOAs. </a:t>
            </a:r>
          </a:p>
          <a:p>
            <a:endParaRPr lang="fr-FR" altLang="en-US" sz="2400"/>
          </a:p>
          <a:p>
            <a:r>
              <a:rPr lang="fr-FR" altLang="en-US" sz="2400"/>
              <a:t>When a transaction destination is a contract address, it causes that contract to </a:t>
            </a:r>
            <a:r>
              <a:rPr lang="fr-FR" altLang="en-US" sz="2400" i="1"/>
              <a:t>run </a:t>
            </a:r>
            <a:r>
              <a:rPr lang="fr-FR" altLang="en-US" sz="2400"/>
              <a:t>in the EVM, using the transaction, and the transaction</a:t>
            </a:r>
            <a:r>
              <a:rPr lang="fr-FR" altLang="fr-FR" sz="2400"/>
              <a:t>’</a:t>
            </a:r>
            <a:r>
              <a:rPr lang="fr-FR" altLang="en-US" sz="2400"/>
              <a:t>s data, as its input. </a:t>
            </a:r>
          </a:p>
          <a:p>
            <a:endParaRPr lang="fr-FR" altLang="en-US" sz="2400"/>
          </a:p>
          <a:p>
            <a:r>
              <a:rPr lang="fr-FR" altLang="en-US" sz="2400"/>
              <a:t>In this way, transactions can </a:t>
            </a:r>
            <a:r>
              <a:rPr lang="fr-FR" altLang="en-US" sz="2400" i="1"/>
              <a:t>call </a:t>
            </a:r>
            <a:r>
              <a:rPr lang="fr-FR" altLang="en-US" sz="2400"/>
              <a:t>functions within contracts. </a:t>
            </a:r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95C69-A33C-A66A-ACE9-7431622F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re 1">
            <a:extLst>
              <a:ext uri="{FF2B5EF4-FFF2-40B4-BE49-F238E27FC236}">
                <a16:creationId xmlns:a16="http://schemas.microsoft.com/office/drawing/2014/main" id="{F7A32C80-E250-892F-BDC7-8765D160F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Contracts </a:t>
            </a:r>
          </a:p>
        </p:txBody>
      </p:sp>
      <p:sp>
        <p:nvSpPr>
          <p:cNvPr id="48130" name="Espace réservé du contenu 2">
            <a:extLst>
              <a:ext uri="{FF2B5EF4-FFF2-40B4-BE49-F238E27FC236}">
                <a16:creationId xmlns:a16="http://schemas.microsoft.com/office/drawing/2014/main" id="{0A1ABCAB-9761-21EA-DE96-692A4287E9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Only EOAs can initiate transactions, but contracts can </a:t>
            </a:r>
            <a:r>
              <a:rPr lang="fr-FR" altLang="en-US" sz="2400" i="1"/>
              <a:t>react </a:t>
            </a:r>
            <a:r>
              <a:rPr lang="fr-FR" altLang="en-US" sz="2400"/>
              <a:t>to transactions by calling other contracts, building complex execution paths. </a:t>
            </a:r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0AB69-3983-50B1-CDAA-21D47AA9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Image 3" descr="Screenshot 2019-10-24 at 9.31.03 AM.pdf">
            <a:extLst>
              <a:ext uri="{FF2B5EF4-FFF2-40B4-BE49-F238E27FC236}">
                <a16:creationId xmlns:a16="http://schemas.microsoft.com/office/drawing/2014/main" id="{9D5EBC70-7F43-B708-D36D-F8BE7682F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77838"/>
            <a:ext cx="6934200" cy="62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0102A-B4FF-AD11-E751-8F5846FE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re 1">
            <a:extLst>
              <a:ext uri="{FF2B5EF4-FFF2-40B4-BE49-F238E27FC236}">
                <a16:creationId xmlns:a16="http://schemas.microsoft.com/office/drawing/2014/main" id="{79037284-7FA4-235F-D930-38DFE2493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A Simple Contract: A Test Ether Faucet </a:t>
            </a:r>
          </a:p>
        </p:txBody>
      </p:sp>
      <p:sp>
        <p:nvSpPr>
          <p:cNvPr id="50178" name="Espace réservé du contenu 2">
            <a:extLst>
              <a:ext uri="{FF2B5EF4-FFF2-40B4-BE49-F238E27FC236}">
                <a16:creationId xmlns:a16="http://schemas.microsoft.com/office/drawing/2014/main" id="{163843D2-3A36-C419-7309-012EBDD66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Ethereum has many different high-level languages, all of which can be used to write a contract and produce EVM bytecode. </a:t>
            </a:r>
          </a:p>
          <a:p>
            <a:endParaRPr lang="fr-FR" altLang="en-US" sz="2400"/>
          </a:p>
          <a:p>
            <a:r>
              <a:rPr lang="fr-FR" altLang="en-US" sz="2400"/>
              <a:t>One high-level language is by far the dominant choice for smart contract programming: Solidity. </a:t>
            </a:r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B82BBA-C21D-3B0B-E2F0-46EA255B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re 1">
            <a:extLst>
              <a:ext uri="{FF2B5EF4-FFF2-40B4-BE49-F238E27FC236}">
                <a16:creationId xmlns:a16="http://schemas.microsoft.com/office/drawing/2014/main" id="{0AECC90E-E94A-6242-4527-27C9992C8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A Simple Contract: A Test Ether Faucet </a:t>
            </a:r>
          </a:p>
        </p:txBody>
      </p:sp>
      <p:sp>
        <p:nvSpPr>
          <p:cNvPr id="51202" name="Espace réservé du contenu 2">
            <a:extLst>
              <a:ext uri="{FF2B5EF4-FFF2-40B4-BE49-F238E27FC236}">
                <a16:creationId xmlns:a16="http://schemas.microsoft.com/office/drawing/2014/main" id="{B2B2B9CB-B5CF-BED6-63D4-7C443C4FD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For our first example, we will write a contract that controls a </a:t>
            </a:r>
            <a:r>
              <a:rPr lang="fr-FR" altLang="en-US" sz="2400" i="1"/>
              <a:t>faucet</a:t>
            </a:r>
            <a:r>
              <a:rPr lang="fr-FR" altLang="en-US" sz="2400"/>
              <a:t>. </a:t>
            </a:r>
          </a:p>
          <a:p>
            <a:endParaRPr lang="fr-FR" altLang="en-US" sz="2400"/>
          </a:p>
          <a:p>
            <a:r>
              <a:rPr lang="fr-FR" altLang="en-US" sz="2400"/>
              <a:t>A faucet is a relatively simple thing: it gives out ether to any address that asks, and can be refilled periodically. </a:t>
            </a:r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36D56-9E35-8CB4-3E7B-CD69FE28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re 1">
            <a:extLst>
              <a:ext uri="{FF2B5EF4-FFF2-40B4-BE49-F238E27FC236}">
                <a16:creationId xmlns:a16="http://schemas.microsoft.com/office/drawing/2014/main" id="{1641C5DE-92CD-24AC-5634-6B782C77D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A Simple Contract: A Test Ether Faucet </a:t>
            </a:r>
          </a:p>
        </p:txBody>
      </p:sp>
      <p:pic>
        <p:nvPicPr>
          <p:cNvPr id="52226" name="Image 4" descr="Screenshot 2019-10-08 at 6.21.15 PM.pdf">
            <a:extLst>
              <a:ext uri="{FF2B5EF4-FFF2-40B4-BE49-F238E27FC236}">
                <a16:creationId xmlns:a16="http://schemas.microsoft.com/office/drawing/2014/main" id="{08A07BA5-C2CE-F222-E810-F81C69738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2342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AD581-BA31-4680-64BB-5630739C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re 1">
            <a:extLst>
              <a:ext uri="{FF2B5EF4-FFF2-40B4-BE49-F238E27FC236}">
                <a16:creationId xmlns:a16="http://schemas.microsoft.com/office/drawing/2014/main" id="{A7BEFE67-3572-E761-E515-081D689CE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An even simpler contract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4283C4D-7656-8DD9-3464-C846EF7E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05000"/>
            <a:ext cx="80010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>
                <a:solidFill>
                  <a:srgbClr val="000000"/>
                </a:solidFill>
                <a:latin typeface="Monaco" pitchFamily="126" charset="0"/>
              </a:rPr>
              <a:t>pragma solidity </a:t>
            </a:r>
            <a:r>
              <a:rPr lang="mr-IN" altLang="en-US" sz="1800" b="1">
                <a:solidFill>
                  <a:srgbClr val="CE5C00"/>
                </a:solidFill>
                <a:latin typeface="Monaco" pitchFamily="126" charset="0"/>
              </a:rPr>
              <a:t>&gt;=</a:t>
            </a:r>
            <a:r>
              <a:rPr lang="mr-IN" altLang="en-US" sz="1800" b="1">
                <a:solidFill>
                  <a:srgbClr val="0000CF"/>
                </a:solidFill>
                <a:latin typeface="Monaco" pitchFamily="126" charset="0"/>
              </a:rPr>
              <a:t>0.4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.</a:t>
            </a:r>
            <a:r>
              <a:rPr lang="mr-IN" altLang="en-US" sz="1800" b="1">
                <a:solidFill>
                  <a:srgbClr val="0000CF"/>
                </a:solidFill>
                <a:latin typeface="Monaco" pitchFamily="126" charset="0"/>
              </a:rPr>
              <a:t>0 </a:t>
            </a:r>
            <a:r>
              <a:rPr lang="mr-IN" altLang="en-US" sz="1800" b="1">
                <a:solidFill>
                  <a:srgbClr val="CE5C00"/>
                </a:solidFill>
                <a:latin typeface="Monaco" pitchFamily="126" charset="0"/>
              </a:rPr>
              <a:t>&lt;</a:t>
            </a:r>
            <a:r>
              <a:rPr lang="mr-IN" altLang="en-US" sz="1800" b="1">
                <a:solidFill>
                  <a:srgbClr val="0000CF"/>
                </a:solidFill>
                <a:latin typeface="Monaco" pitchFamily="126" charset="0"/>
              </a:rPr>
              <a:t>0.7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.</a:t>
            </a:r>
            <a:r>
              <a:rPr lang="mr-IN" altLang="en-US" sz="1800" b="1">
                <a:solidFill>
                  <a:srgbClr val="0000CF"/>
                </a:solidFill>
                <a:latin typeface="Monaco" pitchFamily="126" charset="0"/>
              </a:rPr>
              <a:t>0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mr-IN" altLang="en-US" sz="1800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Monaco" pitchFamily="126" charset="0"/>
              </a:rPr>
              <a:t>contract SimpleStorage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  </a:t>
            </a:r>
            <a:r>
              <a:rPr lang="fr-FR" altLang="en-US" sz="1800">
                <a:solidFill>
                  <a:srgbClr val="000000"/>
                </a:solidFill>
                <a:latin typeface="Monaco" pitchFamily="126" charset="0"/>
              </a:rPr>
              <a:t>uint storedData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  </a:t>
            </a: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function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set(uint x) </a:t>
            </a: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public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>
                <a:latin typeface="Monaco" pitchFamily="126" charset="0"/>
              </a:rPr>
              <a:t>        </a:t>
            </a:r>
            <a:r>
              <a:rPr lang="mr-IN" altLang="en-US" sz="1800">
                <a:solidFill>
                  <a:srgbClr val="000000"/>
                </a:solidFill>
                <a:latin typeface="Monaco" pitchFamily="126" charset="0"/>
              </a:rPr>
              <a:t>storedData </a:t>
            </a:r>
            <a:r>
              <a:rPr lang="mr-IN" altLang="en-US" sz="1800" b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>
                <a:latin typeface="Monaco" pitchFamily="126" charset="0"/>
              </a:rPr>
              <a:t>    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mr-IN" altLang="en-US" sz="1800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  </a:t>
            </a: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function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get() </a:t>
            </a: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public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view returns (uint)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      </a:t>
            </a: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return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storedData;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>
                <a:latin typeface="Monaco" pitchFamily="126" charset="0"/>
              </a:rPr>
              <a:t>    </a:t>
            </a: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b="1">
                <a:solidFill>
                  <a:srgbClr val="000000"/>
                </a:solidFill>
                <a:latin typeface="Monaco" pitchFamily="126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A7242-100E-97FC-7C77-086146EF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re 1">
            <a:extLst>
              <a:ext uri="{FF2B5EF4-FFF2-40B4-BE49-F238E27FC236}">
                <a16:creationId xmlns:a16="http://schemas.microsoft.com/office/drawing/2014/main" id="{5A59F402-C6A5-15D2-9084-6E4E21BB2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Compile/Deploy/Interact?</a:t>
            </a:r>
          </a:p>
        </p:txBody>
      </p:sp>
      <p:sp>
        <p:nvSpPr>
          <p:cNvPr id="54274" name="Espace réservé du contenu 2">
            <a:extLst>
              <a:ext uri="{FF2B5EF4-FFF2-40B4-BE49-F238E27FC236}">
                <a16:creationId xmlns:a16="http://schemas.microsoft.com/office/drawing/2014/main" id="{5F870FC4-BE64-A2AB-1E64-E98F9B87C7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800"/>
              <a:t>We know how to do this? Once deployed, we will have a contract address and we can make transactions.</a:t>
            </a:r>
          </a:p>
          <a:p>
            <a:endParaRPr lang="fr-FR" altLang="en-US" sz="2800"/>
          </a:p>
          <a:p>
            <a:r>
              <a:rPr lang="fr-FR" altLang="en-US" sz="2800"/>
              <a:t>Lets consider an updated version of contract.</a:t>
            </a:r>
          </a:p>
          <a:p>
            <a:endParaRPr lang="fr-FR" altLang="en-US" sz="2800"/>
          </a:p>
          <a:p>
            <a:endParaRPr lang="fr-FR" altLang="en-US" sz="2800"/>
          </a:p>
          <a:p>
            <a:endParaRPr lang="fr-FR" altLang="en-US" sz="2800"/>
          </a:p>
          <a:p>
            <a:r>
              <a:rPr lang="fr-FR" altLang="en-US" sz="2800"/>
              <a:t>How to change contract code once deployed? 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1B42BB0-353B-183D-F1EA-1335BF21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65600"/>
            <a:ext cx="7162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>
                <a:latin typeface="Monaco" pitchFamily="126" charset="0"/>
              </a:rPr>
              <a:t> </a:t>
            </a:r>
            <a:r>
              <a:rPr lang="fr-FR" altLang="en-US" sz="2000" b="1" i="1">
                <a:solidFill>
                  <a:srgbClr val="204A87"/>
                </a:solidFill>
                <a:latin typeface="Monaco" pitchFamily="126" charset="0"/>
              </a:rPr>
              <a:t>function </a:t>
            </a:r>
            <a:r>
              <a:rPr lang="fr-FR" altLang="en-US" sz="2000" b="1" i="1">
                <a:solidFill>
                  <a:srgbClr val="000000"/>
                </a:solidFill>
                <a:latin typeface="Monaco" pitchFamily="126" charset="0"/>
              </a:rPr>
              <a:t>set(uint x) </a:t>
            </a:r>
            <a:r>
              <a:rPr lang="fr-FR" altLang="en-US" sz="2000" b="1" i="1">
                <a:solidFill>
                  <a:srgbClr val="204A87"/>
                </a:solidFill>
                <a:latin typeface="Monaco" pitchFamily="126" charset="0"/>
              </a:rPr>
              <a:t>public </a:t>
            </a:r>
            <a:r>
              <a:rPr lang="fr-FR" altLang="en-US" sz="2000" b="1" i="1">
                <a:solidFill>
                  <a:srgbClr val="000000"/>
                </a:solidFill>
                <a:latin typeface="Monaco" pitchFamily="126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2000" i="1">
                <a:latin typeface="Monaco" pitchFamily="126" charset="0"/>
              </a:rPr>
              <a:t>        </a:t>
            </a:r>
            <a:r>
              <a:rPr lang="mr-IN" altLang="en-US" sz="2000" i="1">
                <a:solidFill>
                  <a:srgbClr val="000000"/>
                </a:solidFill>
                <a:latin typeface="Monaco" pitchFamily="126" charset="0"/>
              </a:rPr>
              <a:t>storedData </a:t>
            </a:r>
            <a:r>
              <a:rPr lang="mr-IN" altLang="en-US" sz="2000" b="1" i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mr-IN" altLang="en-US" sz="2000" b="1" i="1">
                <a:solidFill>
                  <a:srgbClr val="000000"/>
                </a:solidFill>
                <a:latin typeface="Monaco" pitchFamily="126" charset="0"/>
              </a:rPr>
              <a:t>x+1;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2000" i="1">
                <a:latin typeface="Monaco" pitchFamily="126" charset="0"/>
              </a:rPr>
              <a:t>    </a:t>
            </a:r>
            <a:r>
              <a:rPr lang="mr-IN" altLang="en-US" sz="2000" b="1" i="1">
                <a:solidFill>
                  <a:srgbClr val="000000"/>
                </a:solidFill>
                <a:latin typeface="Monaco" pitchFamily="126" charset="0"/>
              </a:rPr>
              <a:t>}</a:t>
            </a:r>
            <a:endParaRPr lang="fr-FR" altLang="en-US" sz="200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EB60F-F732-3EA6-C3F3-A39F8CF4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re 1">
            <a:extLst>
              <a:ext uri="{FF2B5EF4-FFF2-40B4-BE49-F238E27FC236}">
                <a16:creationId xmlns:a16="http://schemas.microsoft.com/office/drawing/2014/main" id="{195D4EB3-67A2-14E8-AF58-58D24A04E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Modifying Contracts?</a:t>
            </a:r>
          </a:p>
        </p:txBody>
      </p:sp>
      <p:sp>
        <p:nvSpPr>
          <p:cNvPr id="30722" name="Espace réservé du contenu 2">
            <a:extLst>
              <a:ext uri="{FF2B5EF4-FFF2-40B4-BE49-F238E27FC236}">
                <a16:creationId xmlns:a16="http://schemas.microsoft.com/office/drawing/2014/main" id="{C3D64E54-40FF-E8EA-CFB1-53ACB799B2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altLang="en-US" sz="2800" dirty="0" err="1"/>
              <a:t>Contracts</a:t>
            </a:r>
            <a:r>
              <a:rPr lang="fr-FR" altLang="en-US" sz="2800" dirty="0"/>
              <a:t> are immutable </a:t>
            </a:r>
            <a:r>
              <a:rPr lang="fr-FR" altLang="en-US" sz="2800" dirty="0" err="1"/>
              <a:t>so</a:t>
            </a:r>
            <a:r>
              <a:rPr lang="fr-FR" altLang="en-US" sz="2800" dirty="0"/>
              <a:t> </a:t>
            </a:r>
            <a:r>
              <a:rPr lang="fr-FR" altLang="en-US" sz="2800" dirty="0" err="1"/>
              <a:t>is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our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blockhain</a:t>
            </a:r>
            <a:r>
              <a:rPr lang="fr-FR" altLang="en-US" sz="2800" dirty="0"/>
              <a:t>. </a:t>
            </a:r>
          </a:p>
          <a:p>
            <a:pPr>
              <a:defRPr/>
            </a:pPr>
            <a:r>
              <a:rPr lang="fr-FR" altLang="en-US" sz="2800" dirty="0" err="1"/>
              <a:t>Contracts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cannot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</a:t>
            </a:r>
            <a:r>
              <a:rPr lang="fr-FR" altLang="en-US" sz="2800" dirty="0"/>
              <a:t> </a:t>
            </a:r>
            <a:r>
              <a:rPr lang="fr-FR" altLang="en-US" sz="2800" i="1" dirty="0" err="1"/>
              <a:t>changed</a:t>
            </a:r>
            <a:r>
              <a:rPr lang="fr-FR" altLang="en-US" sz="2800" i="1" dirty="0"/>
              <a:t>, </a:t>
            </a:r>
            <a:r>
              <a:rPr lang="fr-FR" altLang="en-US" sz="2800" dirty="0" err="1"/>
              <a:t>we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need</a:t>
            </a:r>
            <a:r>
              <a:rPr lang="fr-FR" altLang="en-US" sz="2800" dirty="0"/>
              <a:t> to </a:t>
            </a:r>
            <a:r>
              <a:rPr lang="fr-FR" altLang="en-US" sz="2800" dirty="0" err="1"/>
              <a:t>deply</a:t>
            </a:r>
            <a:r>
              <a:rPr lang="fr-FR" altLang="en-US" sz="2800" dirty="0"/>
              <a:t> a new one*. </a:t>
            </a:r>
          </a:p>
          <a:p>
            <a:pPr>
              <a:defRPr/>
            </a:pPr>
            <a:endParaRPr lang="fr-FR" altLang="en-US" sz="2800" i="1" dirty="0"/>
          </a:p>
          <a:p>
            <a:pPr>
              <a:defRPr/>
            </a:pPr>
            <a:r>
              <a:rPr lang="fr-FR" altLang="en-US" sz="2800" dirty="0"/>
              <a:t>A </a:t>
            </a:r>
            <a:r>
              <a:rPr lang="fr-FR" altLang="en-US" sz="2800" dirty="0" err="1"/>
              <a:t>development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environment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can</a:t>
            </a:r>
            <a:r>
              <a:rPr lang="fr-FR" altLang="en-US" sz="2800" dirty="0"/>
              <a:t> help us manage </a:t>
            </a:r>
            <a:r>
              <a:rPr lang="fr-FR" altLang="en-US" sz="2800" dirty="0" err="1"/>
              <a:t>different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processes</a:t>
            </a:r>
            <a:r>
              <a:rPr lang="fr-FR" altLang="en-US" sz="2800" dirty="0"/>
              <a:t>!</a:t>
            </a:r>
          </a:p>
          <a:p>
            <a:pPr>
              <a:defRPr/>
            </a:pPr>
            <a:endParaRPr lang="fr-FR" altLang="en-US" sz="2800" dirty="0"/>
          </a:p>
          <a:p>
            <a:pPr marL="0" indent="0">
              <a:buFontTx/>
              <a:buNone/>
              <a:defRPr/>
            </a:pPr>
            <a:r>
              <a:rPr lang="fr-FR" altLang="en-US" sz="1800" i="1" dirty="0"/>
              <a:t>*</a:t>
            </a:r>
            <a:r>
              <a:rPr lang="fr-FR" altLang="en-US" sz="1800" i="1" dirty="0" err="1"/>
              <a:t>some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workarounds</a:t>
            </a:r>
            <a:r>
              <a:rPr lang="fr-FR" altLang="en-US" sz="1800" i="1" dirty="0"/>
              <a:t> are possible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02C35-91D8-F4E8-AB63-36F07E26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re 1">
            <a:extLst>
              <a:ext uri="{FF2B5EF4-FFF2-40B4-BE49-F238E27FC236}">
                <a16:creationId xmlns:a16="http://schemas.microsoft.com/office/drawing/2014/main" id="{E97E8BE9-EB5E-C26D-25A8-D8AC615AD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Ethereum Wallet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46933-4FB5-1699-D881-98760A63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x-none" sz="2400" dirty="0"/>
              <a:t>Meta Mask - </a:t>
            </a:r>
            <a:r>
              <a:rPr lang="fr-FR" sz="2400" dirty="0" err="1"/>
              <a:t>https</a:t>
            </a:r>
            <a:r>
              <a:rPr lang="fr-FR" sz="2400" dirty="0"/>
              <a:t>://</a:t>
            </a:r>
            <a:r>
              <a:rPr lang="fr-FR" sz="2400" dirty="0" err="1"/>
              <a:t>metamask.io</a:t>
            </a:r>
            <a:r>
              <a:rPr lang="fr-FR" sz="2400" dirty="0"/>
              <a:t>/</a:t>
            </a:r>
          </a:p>
          <a:p>
            <a:pPr lvl="1">
              <a:defRPr/>
            </a:pPr>
            <a:r>
              <a:rPr lang="fr-FR" sz="2000" dirty="0"/>
              <a:t>"</a:t>
            </a:r>
            <a:r>
              <a:rPr lang="fr-FR" sz="2000" dirty="0" err="1"/>
              <a:t>MetaMask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bridge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allows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to </a:t>
            </a:r>
            <a:r>
              <a:rPr lang="fr-FR" sz="2000" dirty="0" err="1"/>
              <a:t>run</a:t>
            </a:r>
            <a:r>
              <a:rPr lang="fr-FR" sz="2000" dirty="0"/>
              <a:t> </a:t>
            </a:r>
            <a:r>
              <a:rPr lang="fr-FR" sz="2000" dirty="0" err="1"/>
              <a:t>Ethereum</a:t>
            </a:r>
            <a:r>
              <a:rPr lang="fr-FR" sz="2000" dirty="0"/>
              <a:t> </a:t>
            </a:r>
            <a:r>
              <a:rPr lang="fr-FR" sz="2000" dirty="0" err="1"/>
              <a:t>dApps</a:t>
            </a:r>
            <a:r>
              <a:rPr lang="fr-FR" sz="2000" dirty="0"/>
              <a:t> right in </a:t>
            </a:r>
            <a:r>
              <a:rPr lang="fr-FR" sz="2000" dirty="0" err="1"/>
              <a:t>your</a:t>
            </a:r>
            <a:r>
              <a:rPr lang="fr-FR" sz="2000" dirty="0"/>
              <a:t> browser </a:t>
            </a:r>
            <a:r>
              <a:rPr lang="fr-FR" sz="2000" dirty="0" err="1"/>
              <a:t>without</a:t>
            </a:r>
            <a:r>
              <a:rPr lang="fr-FR" sz="2000" dirty="0"/>
              <a:t> running a full </a:t>
            </a:r>
            <a:r>
              <a:rPr lang="fr-FR" sz="2000" dirty="0" err="1"/>
              <a:t>Ethereum</a:t>
            </a:r>
            <a:r>
              <a:rPr lang="fr-FR" sz="2000" dirty="0"/>
              <a:t> </a:t>
            </a:r>
            <a:r>
              <a:rPr lang="fr-FR" sz="2000" dirty="0" err="1"/>
              <a:t>node</a:t>
            </a:r>
            <a:r>
              <a:rPr lang="fr-FR" sz="2000" dirty="0"/>
              <a:t>."</a:t>
            </a:r>
          </a:p>
          <a:p>
            <a:pPr marL="0" indent="0">
              <a:buFontTx/>
              <a:buNone/>
              <a:defRPr/>
            </a:pPr>
            <a:endParaRPr lang="fr-FR" sz="2400" dirty="0"/>
          </a:p>
        </p:txBody>
      </p:sp>
      <p:pic>
        <p:nvPicPr>
          <p:cNvPr id="56323" name="Image 3" descr="Screenshot 2019-10-16 at 8.29.35 AM.pdf">
            <a:extLst>
              <a:ext uri="{FF2B5EF4-FFF2-40B4-BE49-F238E27FC236}">
                <a16:creationId xmlns:a16="http://schemas.microsoft.com/office/drawing/2014/main" id="{46EAF7A0-8548-E3AD-5F51-23140193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47244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550BC-B752-B810-04FF-E5149146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Google Shape;53;p12">
            <a:extLst>
              <a:ext uri="{FF2B5EF4-FFF2-40B4-BE49-F238E27FC236}">
                <a16:creationId xmlns:a16="http://schemas.microsoft.com/office/drawing/2014/main" id="{72F1E89B-F5B2-6A88-5A83-FB1BC1717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25" tIns="91425" rIns="91425" bIns="91425" anchor="b"/>
          <a:lstStyle/>
          <a:p>
            <a:r>
              <a:rPr lang="en-US" altLang="en-US"/>
              <a:t>Goals</a:t>
            </a:r>
          </a:p>
        </p:txBody>
      </p:sp>
      <p:sp>
        <p:nvSpPr>
          <p:cNvPr id="18434" name="Google Shape;54;p12">
            <a:extLst>
              <a:ext uri="{FF2B5EF4-FFF2-40B4-BE49-F238E27FC236}">
                <a16:creationId xmlns:a16="http://schemas.microsoft.com/office/drawing/2014/main" id="{4E173D7C-2FDA-3652-F088-DA921B95E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1425" tIns="91425" rIns="91425" bIns="91425"/>
          <a:lstStyle/>
          <a:p>
            <a:pPr marL="0" indent="0">
              <a:spcBef>
                <a:spcPts val="600"/>
              </a:spcBef>
              <a:buFontTx/>
              <a:buNone/>
            </a:pPr>
            <a:endParaRPr lang="en-US" altLang="en-US" sz="2400"/>
          </a:p>
          <a:p>
            <a:pPr marL="0" indent="0">
              <a:spcBef>
                <a:spcPts val="600"/>
              </a:spcBef>
              <a:buFontTx/>
              <a:buNone/>
            </a:pPr>
            <a:r>
              <a:rPr lang="en-US" altLang="en-US" sz="2400"/>
              <a:t>Availability: You can spend your coins. </a:t>
            </a:r>
          </a:p>
          <a:p>
            <a:pPr marL="0" indent="0">
              <a:spcBef>
                <a:spcPts val="600"/>
              </a:spcBef>
              <a:buFontTx/>
              <a:buNone/>
            </a:pPr>
            <a:r>
              <a:rPr lang="en-US" altLang="en-US" sz="2400"/>
              <a:t>Security: Nobody else can spend your coins.</a:t>
            </a:r>
          </a:p>
          <a:p>
            <a:pPr marL="0" indent="0">
              <a:spcBef>
                <a:spcPts val="600"/>
              </a:spcBef>
              <a:buFontTx/>
              <a:buNone/>
            </a:pPr>
            <a:r>
              <a:rPr lang="fr-FR" altLang="en-US" sz="2400"/>
              <a:t>C</a:t>
            </a:r>
            <a:r>
              <a:rPr lang="en-US" altLang="en-US" sz="2400"/>
              <a:t>onvenience - Do you remember that incident about keys in the email draft?</a:t>
            </a:r>
          </a:p>
          <a:p>
            <a:pPr marL="0" indent="0">
              <a:spcBef>
                <a:spcPts val="600"/>
              </a:spcBef>
              <a:buFontTx/>
              <a:buNone/>
            </a:pPr>
            <a:endParaRPr lang="en-US" altLang="en-US" sz="2400"/>
          </a:p>
          <a:p>
            <a:pPr marL="0" indent="0">
              <a:spcBef>
                <a:spcPts val="60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A9916-1D53-0FC4-BEA5-DCD4392B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re 1">
            <a:extLst>
              <a:ext uri="{FF2B5EF4-FFF2-40B4-BE49-F238E27FC236}">
                <a16:creationId xmlns:a16="http://schemas.microsoft.com/office/drawing/2014/main" id="{06601F51-81F6-5610-E886-19E02B5170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Ethereum Wallet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2A691-6580-5A6B-3313-4A4DA96D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x-none" sz="2400" dirty="0"/>
              <a:t>Once installed as a browser extension, it allows to connect to multipile etherum networks</a:t>
            </a:r>
            <a:endParaRPr lang="fr-FR" sz="2400" dirty="0"/>
          </a:p>
          <a:p>
            <a:pPr marL="0" indent="0">
              <a:buFontTx/>
              <a:buNone/>
              <a:defRPr/>
            </a:pPr>
            <a:endParaRPr lang="fr-FR" sz="2400" dirty="0"/>
          </a:p>
          <a:p>
            <a:pPr marL="0" indent="0">
              <a:buFontTx/>
              <a:buNone/>
              <a:defRPr/>
            </a:pPr>
            <a:endParaRPr lang="fr-FR" sz="2400" dirty="0"/>
          </a:p>
        </p:txBody>
      </p:sp>
      <p:pic>
        <p:nvPicPr>
          <p:cNvPr id="57347" name="Image 4" descr="Screenshot 2019-10-16 at 8.34.41 AM.pdf">
            <a:extLst>
              <a:ext uri="{FF2B5EF4-FFF2-40B4-BE49-F238E27FC236}">
                <a16:creationId xmlns:a16="http://schemas.microsoft.com/office/drawing/2014/main" id="{474B12F7-B336-C3F0-3CBE-6337C6634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19400"/>
            <a:ext cx="2160588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6A9E0-996C-468C-6BB4-E73531D6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re 1">
            <a:extLst>
              <a:ext uri="{FF2B5EF4-FFF2-40B4-BE49-F238E27FC236}">
                <a16:creationId xmlns:a16="http://schemas.microsoft.com/office/drawing/2014/main" id="{411D7890-DDC1-9020-3E1E-5F9783B97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Ethereum Wallet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E384FA-53E4-942B-2132-24BD83C7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x-none" sz="2400" dirty="0"/>
              <a:t>Once installed as a browser extension, it allows to connect to multipile etherum networks</a:t>
            </a:r>
          </a:p>
          <a:p>
            <a:pPr>
              <a:defRPr/>
            </a:pPr>
            <a:endParaRPr lang="x-none" sz="2400" dirty="0"/>
          </a:p>
          <a:p>
            <a:pPr>
              <a:defRPr/>
            </a:pPr>
            <a:r>
              <a:rPr lang="fr-FR" sz="2400" dirty="0"/>
              <a:t>Main </a:t>
            </a:r>
            <a:r>
              <a:rPr lang="fr-FR" sz="2400" dirty="0" err="1"/>
              <a:t>Ethereum</a:t>
            </a:r>
            <a:r>
              <a:rPr lang="fr-FR" sz="2400" dirty="0"/>
              <a:t> Network - </a:t>
            </a:r>
            <a:r>
              <a:rPr lang="fr-FR" sz="2000" dirty="0"/>
              <a:t>The main public </a:t>
            </a:r>
            <a:r>
              <a:rPr lang="fr-FR" sz="2000" dirty="0" err="1"/>
              <a:t>Ethereum</a:t>
            </a:r>
            <a:r>
              <a:rPr lang="fr-FR" sz="2000" dirty="0"/>
              <a:t> </a:t>
            </a:r>
            <a:r>
              <a:rPr lang="fr-FR" sz="2000" dirty="0" err="1"/>
              <a:t>blockchain</a:t>
            </a:r>
            <a:r>
              <a:rPr lang="fr-FR" sz="2000" dirty="0"/>
              <a:t>. Real ETH, real value, and real </a:t>
            </a:r>
            <a:r>
              <a:rPr lang="fr-FR" sz="2000" dirty="0" err="1"/>
              <a:t>conse</a:t>
            </a:r>
            <a:r>
              <a:rPr lang="fr-FR" sz="2000" dirty="0"/>
              <a:t>‐ </a:t>
            </a:r>
            <a:r>
              <a:rPr lang="fr-FR" sz="2000" dirty="0" err="1"/>
              <a:t>quences</a:t>
            </a:r>
            <a:r>
              <a:rPr lang="fr-FR" sz="2000" dirty="0"/>
              <a:t>. </a:t>
            </a:r>
          </a:p>
          <a:p>
            <a:pPr>
              <a:defRPr/>
            </a:pPr>
            <a:r>
              <a:rPr lang="fr-FR" sz="2400" b="1" dirty="0" err="1"/>
              <a:t>Ropsten</a:t>
            </a:r>
            <a:r>
              <a:rPr lang="fr-FR" sz="2400" b="1" dirty="0"/>
              <a:t> Test Network - </a:t>
            </a:r>
            <a:r>
              <a:rPr lang="fr-FR" sz="2000" b="1" dirty="0" err="1"/>
              <a:t>Ethereum</a:t>
            </a:r>
            <a:r>
              <a:rPr lang="fr-FR" sz="2000" b="1" dirty="0"/>
              <a:t> public test </a:t>
            </a:r>
            <a:r>
              <a:rPr lang="fr-FR" sz="2000" b="1" dirty="0" err="1"/>
              <a:t>blockchain</a:t>
            </a:r>
            <a:r>
              <a:rPr lang="fr-FR" sz="2000" b="1" dirty="0"/>
              <a:t> and network. ETH on </a:t>
            </a:r>
            <a:r>
              <a:rPr lang="fr-FR" sz="2000" b="1" dirty="0" err="1"/>
              <a:t>this</a:t>
            </a:r>
            <a:r>
              <a:rPr lang="fr-FR" sz="2000" b="1" dirty="0"/>
              <a:t> network has no value. </a:t>
            </a:r>
          </a:p>
          <a:p>
            <a:pPr>
              <a:defRPr/>
            </a:pPr>
            <a:endParaRPr lang="x-none" sz="2400" dirty="0"/>
          </a:p>
          <a:p>
            <a:pPr lvl="1">
              <a:defRPr/>
            </a:pPr>
            <a:endParaRPr lang="x-none" sz="2000" dirty="0"/>
          </a:p>
          <a:p>
            <a:pPr lvl="1">
              <a:defRPr/>
            </a:pPr>
            <a:endParaRPr lang="fr-FR" sz="2000" dirty="0"/>
          </a:p>
          <a:p>
            <a:pPr marL="0" indent="0">
              <a:buFontTx/>
              <a:buNone/>
              <a:defRPr/>
            </a:pPr>
            <a:endParaRPr lang="fr-FR" sz="2400" dirty="0"/>
          </a:p>
          <a:p>
            <a:pPr marL="0" indent="0">
              <a:buFontTx/>
              <a:buNone/>
              <a:defRPr/>
            </a:pP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0D85C-F1C5-B9FC-2422-B360C29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re 1">
            <a:extLst>
              <a:ext uri="{FF2B5EF4-FFF2-40B4-BE49-F238E27FC236}">
                <a16:creationId xmlns:a16="http://schemas.microsoft.com/office/drawing/2014/main" id="{2C960EE4-DE22-FDB3-7EA7-C1BFCFA79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Getting Ethers on Ropsten </a:t>
            </a:r>
          </a:p>
        </p:txBody>
      </p:sp>
      <p:sp>
        <p:nvSpPr>
          <p:cNvPr id="59394" name="Espace réservé du contenu 2">
            <a:extLst>
              <a:ext uri="{FF2B5EF4-FFF2-40B4-BE49-F238E27FC236}">
                <a16:creationId xmlns:a16="http://schemas.microsoft.com/office/drawing/2014/main" id="{5ABF977F-9E2E-6E7C-214B-ACA6DB0DD1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Use the Faucet at </a:t>
            </a:r>
            <a:r>
              <a:rPr lang="fr-FR" altLang="en-US" sz="2400">
                <a:hlinkClick r:id="rId2"/>
              </a:rPr>
              <a:t>https://ropsten.etherscan.io</a:t>
            </a:r>
            <a:r>
              <a:rPr lang="fr-FR" altLang="en-US" sz="2400"/>
              <a:t>, </a:t>
            </a:r>
            <a:r>
              <a:rPr lang="fr-FR" altLang="en-US" sz="2400">
                <a:hlinkClick r:id="rId3"/>
              </a:rPr>
              <a:t>https://faucet.metamask.io/</a:t>
            </a:r>
            <a:endParaRPr lang="fr-FR" altLang="en-US" sz="2400"/>
          </a:p>
          <a:p>
            <a:endParaRPr lang="fr-FR" altLang="en-US" sz="2400"/>
          </a:p>
          <a:p>
            <a:r>
              <a:rPr lang="fr-FR" altLang="en-US" sz="2400"/>
              <a:t>Transaction and block history available at, </a:t>
            </a:r>
            <a:r>
              <a:rPr lang="fr-FR" altLang="en-US" sz="2400">
                <a:hlinkClick r:id="rId2"/>
              </a:rPr>
              <a:t>https://ropsten.etherscan.io</a:t>
            </a:r>
            <a:r>
              <a:rPr lang="fr-FR" altLang="en-US" sz="240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AA7A8-EC79-F68B-BF67-8D577F1E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re 1">
            <a:extLst>
              <a:ext uri="{FF2B5EF4-FFF2-40B4-BE49-F238E27FC236}">
                <a16:creationId xmlns:a16="http://schemas.microsoft.com/office/drawing/2014/main" id="{967159A3-19FE-5416-4B38-A64D4BC55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Local blockchain	</a:t>
            </a:r>
          </a:p>
        </p:txBody>
      </p:sp>
      <p:sp>
        <p:nvSpPr>
          <p:cNvPr id="60418" name="Espace réservé du contenu 2">
            <a:extLst>
              <a:ext uri="{FF2B5EF4-FFF2-40B4-BE49-F238E27FC236}">
                <a16:creationId xmlns:a16="http://schemas.microsoft.com/office/drawing/2014/main" id="{4C2A6682-C41E-07E3-1AB6-E5AFA456E7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800"/>
              <a:t>How about a local pre-loaded ethereum chain with addresses, ethers and ability to view blocks, transactions ...</a:t>
            </a:r>
          </a:p>
          <a:p>
            <a:endParaRPr lang="fr-FR" altLang="en-US" sz="2800"/>
          </a:p>
          <a:p>
            <a:r>
              <a:rPr lang="fr-FR" altLang="en-US" sz="2800"/>
              <a:t>Fortunately, Ganache provides exactly that.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5BE05-A32F-ED7A-29B3-7DEFA241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re 1">
            <a:extLst>
              <a:ext uri="{FF2B5EF4-FFF2-40B4-BE49-F238E27FC236}">
                <a16:creationId xmlns:a16="http://schemas.microsoft.com/office/drawing/2014/main" id="{DA5F2571-840A-0432-B5A3-8A903D100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Ganache </a:t>
            </a:r>
          </a:p>
        </p:txBody>
      </p:sp>
      <p:sp>
        <p:nvSpPr>
          <p:cNvPr id="61442" name="Espace réservé du contenu 2">
            <a:extLst>
              <a:ext uri="{FF2B5EF4-FFF2-40B4-BE49-F238E27FC236}">
                <a16:creationId xmlns:a16="http://schemas.microsoft.com/office/drawing/2014/main" id="{8EB88B03-C38A-5A2D-BFE6-07B44CB6F2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000"/>
              <a:t>Ganache is a personal blockchain for Ethereum development you can use to deploy contracts, develop your applications, and run tests.</a:t>
            </a:r>
          </a:p>
          <a:p>
            <a:endParaRPr lang="fr-FR" altLang="en-US" sz="2000"/>
          </a:p>
          <a:p>
            <a:r>
              <a:rPr lang="fr-FR" altLang="en-US" sz="2000"/>
              <a:t>It is available as both a desktop application as well as a command-line tool for Windows, Mac, and Linux.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8FF724-B07F-89A2-1695-E46CC07B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re 1">
            <a:extLst>
              <a:ext uri="{FF2B5EF4-FFF2-40B4-BE49-F238E27FC236}">
                <a16:creationId xmlns:a16="http://schemas.microsoft.com/office/drawing/2014/main" id="{B1BFD1C1-705C-138C-CE92-8AC0C3C62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1. Install Ganache</a:t>
            </a:r>
          </a:p>
        </p:txBody>
      </p:sp>
      <p:sp>
        <p:nvSpPr>
          <p:cNvPr id="37890" name="Espace réservé du contenu 2">
            <a:extLst>
              <a:ext uri="{FF2B5EF4-FFF2-40B4-BE49-F238E27FC236}">
                <a16:creationId xmlns:a16="http://schemas.microsoft.com/office/drawing/2014/main" id="{00F45C9E-2585-0832-10CA-4D6CC6BE60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altLang="en-US" sz="2400" dirty="0" err="1"/>
              <a:t>Download</a:t>
            </a:r>
            <a:r>
              <a:rPr lang="fr-FR" altLang="en-US" sz="2400" dirty="0"/>
              <a:t> the </a:t>
            </a:r>
            <a:r>
              <a:rPr lang="fr-FR" altLang="en-US" sz="2400" dirty="0" err="1"/>
              <a:t>appropriate</a:t>
            </a:r>
            <a:r>
              <a:rPr lang="fr-FR" altLang="en-US" sz="2400" dirty="0"/>
              <a:t> version for </a:t>
            </a:r>
            <a:r>
              <a:rPr lang="fr-FR" altLang="en-US" sz="2400" dirty="0" err="1"/>
              <a:t>your</a:t>
            </a:r>
            <a:r>
              <a:rPr lang="fr-FR" altLang="en-US" sz="2400" dirty="0"/>
              <a:t> OS </a:t>
            </a:r>
            <a:r>
              <a:rPr lang="fr-FR" altLang="en-US" sz="2400" dirty="0" err="1"/>
              <a:t>from</a:t>
            </a:r>
            <a:r>
              <a:rPr lang="fr-FR" altLang="en-US" sz="2400" dirty="0"/>
              <a:t> </a:t>
            </a:r>
            <a:r>
              <a:rPr lang="fr-FR" altLang="en-US" sz="2400" dirty="0">
                <a:hlinkClick r:id="rId2"/>
              </a:rPr>
              <a:t>https://www.trufflesuite.com/ganache</a:t>
            </a:r>
            <a:endParaRPr lang="fr-FR" altLang="en-US" sz="2400" dirty="0"/>
          </a:p>
          <a:p>
            <a:pPr marL="0" indent="0">
              <a:buFontTx/>
              <a:buNone/>
              <a:defRPr/>
            </a:pPr>
            <a:endParaRPr lang="fr-FR" altLang="en-US" sz="2400" dirty="0"/>
          </a:p>
          <a:p>
            <a:pPr>
              <a:defRPr/>
            </a:pPr>
            <a:endParaRPr lang="fr-FR" altLang="en-US" sz="2400" dirty="0"/>
          </a:p>
          <a:p>
            <a:pPr>
              <a:defRPr/>
            </a:pPr>
            <a:r>
              <a:rPr lang="fr-FR" altLang="en-US" sz="2400" dirty="0" err="1"/>
              <a:t>Scrolll</a:t>
            </a:r>
            <a:r>
              <a:rPr lang="fr-FR" altLang="en-US" sz="2400" dirty="0"/>
              <a:t> </a:t>
            </a:r>
            <a:r>
              <a:rPr lang="fr-FR" altLang="en-US" sz="2400" dirty="0" err="1"/>
              <a:t>below</a:t>
            </a:r>
            <a:r>
              <a:rPr lang="fr-FR" altLang="en-US" sz="2400" dirty="0"/>
              <a:t> to </a:t>
            </a:r>
            <a:r>
              <a:rPr lang="fr-FR" altLang="en-US" sz="2400" dirty="0" err="1"/>
              <a:t>find</a:t>
            </a:r>
            <a:r>
              <a:rPr lang="fr-FR" altLang="en-US" sz="2400" dirty="0"/>
              <a:t> the </a:t>
            </a:r>
            <a:r>
              <a:rPr lang="fr-FR" altLang="en-US" sz="2400" dirty="0" err="1"/>
              <a:t>appropriate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binary</a:t>
            </a:r>
            <a:r>
              <a:rPr lang="fr-FR" altLang="en-US" sz="2400" dirty="0"/>
              <a:t>, </a:t>
            </a:r>
            <a:r>
              <a:rPr lang="fr-FR" altLang="en-US" sz="2400" dirty="0" err="1"/>
              <a:t>double-click</a:t>
            </a:r>
            <a:r>
              <a:rPr lang="fr-FR" altLang="en-US" sz="2400" dirty="0"/>
              <a:t> to </a:t>
            </a:r>
            <a:r>
              <a:rPr lang="fr-FR" altLang="en-US" sz="2400" dirty="0" err="1"/>
              <a:t>install</a:t>
            </a:r>
            <a:r>
              <a:rPr lang="fr-FR" altLang="en-US" sz="2400" dirty="0"/>
              <a:t> </a:t>
            </a:r>
            <a:r>
              <a:rPr lang="fr-FR" altLang="en-US" sz="2400" dirty="0" err="1"/>
              <a:t>easily</a:t>
            </a:r>
            <a:r>
              <a:rPr lang="fr-FR" altLang="en-US" sz="2400" dirty="0"/>
              <a:t>. </a:t>
            </a:r>
          </a:p>
          <a:p>
            <a:pPr>
              <a:defRPr/>
            </a:pPr>
            <a:endParaRPr lang="fr-FR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47D23-ACDF-4B04-84E3-4ABBAA97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re 1">
            <a:extLst>
              <a:ext uri="{FF2B5EF4-FFF2-40B4-BE49-F238E27FC236}">
                <a16:creationId xmlns:a16="http://schemas.microsoft.com/office/drawing/2014/main" id="{D64BD3DD-3BF8-E50D-C2E3-8B2657A6E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2. Create a Workspace</a:t>
            </a:r>
          </a:p>
        </p:txBody>
      </p:sp>
      <p:pic>
        <p:nvPicPr>
          <p:cNvPr id="63490" name="Image 3" descr="Screenshot 2019-10-18 at 8.40.11 AM.pdf">
            <a:extLst>
              <a:ext uri="{FF2B5EF4-FFF2-40B4-BE49-F238E27FC236}">
                <a16:creationId xmlns:a16="http://schemas.microsoft.com/office/drawing/2014/main" id="{D8BAE98F-A8A8-C186-3AD2-032136F23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5438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5282A2-17CE-0C63-B48C-EFB96F95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re 1">
            <a:extLst>
              <a:ext uri="{FF2B5EF4-FFF2-40B4-BE49-F238E27FC236}">
                <a16:creationId xmlns:a16="http://schemas.microsoft.com/office/drawing/2014/main" id="{C89412EF-DA31-E419-C503-1A65AC1CB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66562" name="Espace réservé du contenu 2">
            <a:extLst>
              <a:ext uri="{FF2B5EF4-FFF2-40B4-BE49-F238E27FC236}">
                <a16:creationId xmlns:a16="http://schemas.microsoft.com/office/drawing/2014/main" id="{D3090BB7-F4A7-6881-B3BF-FEB64D5A4F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We know that we can switch between multiple ethereum network on MetaMask</a:t>
            </a:r>
          </a:p>
          <a:p>
            <a:r>
              <a:rPr lang="fr-FR" altLang="en-US" sz="2400"/>
              <a:t>Ganache was manually added in the list</a:t>
            </a:r>
          </a:p>
        </p:txBody>
      </p:sp>
      <p:pic>
        <p:nvPicPr>
          <p:cNvPr id="66563" name="Image 4" descr="Screenshot 2019-10-16 at 8.34.41 AM.pdf">
            <a:extLst>
              <a:ext uri="{FF2B5EF4-FFF2-40B4-BE49-F238E27FC236}">
                <a16:creationId xmlns:a16="http://schemas.microsoft.com/office/drawing/2014/main" id="{1D4594C7-3E7C-51CF-D63D-E78CE5288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6750"/>
            <a:ext cx="2160588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ABBAA-FF68-CE5A-6AB7-A2DF598B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re 1">
            <a:extLst>
              <a:ext uri="{FF2B5EF4-FFF2-40B4-BE49-F238E27FC236}">
                <a16:creationId xmlns:a16="http://schemas.microsoft.com/office/drawing/2014/main" id="{923DDFF8-BC96-F071-7F6B-AAFD2F39B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67586" name="Espace réservé du contenu 2">
            <a:extLst>
              <a:ext uri="{FF2B5EF4-FFF2-40B4-BE49-F238E27FC236}">
                <a16:creationId xmlns:a16="http://schemas.microsoft.com/office/drawing/2014/main" id="{2164345D-21E0-56C1-F048-90D9FAC9C4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534400" cy="4191000"/>
          </a:xfrm>
        </p:spPr>
        <p:txBody>
          <a:bodyPr/>
          <a:lstStyle/>
          <a:p>
            <a:r>
              <a:rPr lang="fr-FR" altLang="en-US" sz="2000"/>
              <a:t>The GUI version of Ganache listens at port  7545 (CLI version probably at 8545). </a:t>
            </a:r>
          </a:p>
          <a:p>
            <a:r>
              <a:rPr lang="fr-FR" altLang="en-US" sz="2000"/>
              <a:t>We can however use CustomRPC option of MetaMask to add networks</a:t>
            </a:r>
          </a:p>
        </p:txBody>
      </p:sp>
      <p:pic>
        <p:nvPicPr>
          <p:cNvPr id="67587" name="Image 3" descr="Screenshot 2019-10-18 at 8.55.03 AM.pdf">
            <a:extLst>
              <a:ext uri="{FF2B5EF4-FFF2-40B4-BE49-F238E27FC236}">
                <a16:creationId xmlns:a16="http://schemas.microsoft.com/office/drawing/2014/main" id="{9F7310D0-EA7C-118C-1F36-D1EC80A4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19400"/>
            <a:ext cx="23558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18F1A-B3B9-B847-1848-9D1DE742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re 1">
            <a:extLst>
              <a:ext uri="{FF2B5EF4-FFF2-40B4-BE49-F238E27FC236}">
                <a16:creationId xmlns:a16="http://schemas.microsoft.com/office/drawing/2014/main" id="{A5E3D77B-74AB-8C59-D6EC-E6BE99A6A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68610" name="Espace réservé du contenu 2">
            <a:extLst>
              <a:ext uri="{FF2B5EF4-FFF2-40B4-BE49-F238E27FC236}">
                <a16:creationId xmlns:a16="http://schemas.microsoft.com/office/drawing/2014/main" id="{ECED812A-613C-BA5B-8B8D-BD79A3FF25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We can now add Ganache accounts and transfer ethers amongst them </a:t>
            </a:r>
          </a:p>
          <a:p>
            <a:endParaRPr lang="fr-FR" altLang="en-US"/>
          </a:p>
          <a:p>
            <a:r>
              <a:rPr lang="fr-FR" altLang="en-US"/>
              <a:t>It will also help us understanding how import/export of accounts work.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EBDBE-BACA-2198-1520-DE6552A6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>
            <a:extLst>
              <a:ext uri="{FF2B5EF4-FFF2-40B4-BE49-F238E27FC236}">
                <a16:creationId xmlns:a16="http://schemas.microsoft.com/office/drawing/2014/main" id="{BDC506E8-C6AF-DA56-F248-25142D9CE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Keys Management</a:t>
            </a:r>
          </a:p>
        </p:txBody>
      </p:sp>
      <p:sp>
        <p:nvSpPr>
          <p:cNvPr id="20482" name="Google Shape;59;p13">
            <a:extLst>
              <a:ext uri="{FF2B5EF4-FFF2-40B4-BE49-F238E27FC236}">
                <a16:creationId xmlns:a16="http://schemas.microsoft.com/office/drawing/2014/main" id="{FA671875-4249-A632-9A0A-F5858CDA2C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1425" tIns="91425" rIns="91425" bIns="91425"/>
          <a:lstStyle/>
          <a:p>
            <a:pPr>
              <a:spcBef>
                <a:spcPts val="600"/>
              </a:spcBef>
            </a:pPr>
            <a:r>
              <a:rPr lang="en-US" altLang="en-US" sz="2400"/>
              <a:t>Simplest approach: store key in a file, on your computer or phone</a:t>
            </a:r>
          </a:p>
          <a:p>
            <a:pPr>
              <a:spcBef>
                <a:spcPts val="600"/>
              </a:spcBef>
            </a:pPr>
            <a:endParaRPr lang="en-US" altLang="en-US" sz="2400"/>
          </a:p>
          <a:p>
            <a:pPr>
              <a:spcBef>
                <a:spcPts val="600"/>
              </a:spcBef>
            </a:pPr>
            <a:r>
              <a:rPr lang="en-US" altLang="en-US" sz="2400"/>
              <a:t>Very convenient.</a:t>
            </a:r>
          </a:p>
          <a:p>
            <a:pPr>
              <a:spcBef>
                <a:spcPts val="600"/>
              </a:spcBef>
            </a:pPr>
            <a:r>
              <a:rPr lang="en-US" altLang="en-US" sz="2400"/>
              <a:t>As available as your device. </a:t>
            </a:r>
            <a:r>
              <a:rPr lang="en-US" altLang="en-US" sz="1800"/>
              <a:t>device lost/wiped ⇒ key lost ⇒ coins lost</a:t>
            </a:r>
          </a:p>
          <a:p>
            <a:pPr>
              <a:spcBef>
                <a:spcPts val="600"/>
              </a:spcBef>
            </a:pPr>
            <a:r>
              <a:rPr lang="en-US" altLang="en-US" sz="2400"/>
              <a:t>As secure as your device - </a:t>
            </a:r>
            <a:r>
              <a:rPr lang="en-US" altLang="en-US" sz="1800"/>
              <a:t>device compromised ⇒ key leaked ⇒ coins stolen</a:t>
            </a:r>
          </a:p>
          <a:p>
            <a:pPr>
              <a:spcBef>
                <a:spcPts val="600"/>
              </a:spcBef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8AD1C-5E8C-E5CB-725A-AEFF3FDF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re 1">
            <a:extLst>
              <a:ext uri="{FF2B5EF4-FFF2-40B4-BE49-F238E27FC236}">
                <a16:creationId xmlns:a16="http://schemas.microsoft.com/office/drawing/2014/main" id="{6EB83743-3DC8-0036-1248-2F797D4F8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69634" name="Espace réservé du contenu 2">
            <a:extLst>
              <a:ext uri="{FF2B5EF4-FFF2-40B4-BE49-F238E27FC236}">
                <a16:creationId xmlns:a16="http://schemas.microsoft.com/office/drawing/2014/main" id="{5425B225-97FB-28B4-7BAA-47F644533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On the Ganache main page, click on the key icon towards the right</a:t>
            </a:r>
          </a:p>
        </p:txBody>
      </p:sp>
      <p:pic>
        <p:nvPicPr>
          <p:cNvPr id="69635" name="Image 3" descr="Screenshot 2019-10-18 at 9.02.52 AM.pdf">
            <a:extLst>
              <a:ext uri="{FF2B5EF4-FFF2-40B4-BE49-F238E27FC236}">
                <a16:creationId xmlns:a16="http://schemas.microsoft.com/office/drawing/2014/main" id="{047FEF7F-499F-F452-8E40-AF204F704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879475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1E396-628B-A6E7-16F8-F0D7BDD5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re 1">
            <a:extLst>
              <a:ext uri="{FF2B5EF4-FFF2-40B4-BE49-F238E27FC236}">
                <a16:creationId xmlns:a16="http://schemas.microsoft.com/office/drawing/2014/main" id="{F6F05785-2C1C-E219-7B80-CC27FE8AB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pic>
        <p:nvPicPr>
          <p:cNvPr id="70658" name="Image 4" descr="Screenshot 2019-10-18 at 9.04.50 AM.pdf">
            <a:extLst>
              <a:ext uri="{FF2B5EF4-FFF2-40B4-BE49-F238E27FC236}">
                <a16:creationId xmlns:a16="http://schemas.microsoft.com/office/drawing/2014/main" id="{B67423FC-61B4-BB25-D3B9-A1086FEA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26527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Image 5" descr="Screenshot 2019-10-18 at 9.05.06 AM.pdf">
            <a:extLst>
              <a:ext uri="{FF2B5EF4-FFF2-40B4-BE49-F238E27FC236}">
                <a16:creationId xmlns:a16="http://schemas.microsoft.com/office/drawing/2014/main" id="{0EC86543-E4C8-902B-1121-D2E8DADCA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2667000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Image 6" descr="Screenshot 2019-10-18 at 9.05.42 AM.pdf">
            <a:extLst>
              <a:ext uri="{FF2B5EF4-FFF2-40B4-BE49-F238E27FC236}">
                <a16:creationId xmlns:a16="http://schemas.microsoft.com/office/drawing/2014/main" id="{CE9C5B3E-A30E-265F-4FBA-E0B0C32E0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6670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79620-091F-F3DE-969A-FAE3D5F5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>
            <a:extLst>
              <a:ext uri="{FF2B5EF4-FFF2-40B4-BE49-F238E27FC236}">
                <a16:creationId xmlns:a16="http://schemas.microsoft.com/office/drawing/2014/main" id="{9BFBA698-AF83-C30B-52B3-EA51BE3AC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71682" name="Espace réservé du contenu 2">
            <a:extLst>
              <a:ext uri="{FF2B5EF4-FFF2-40B4-BE49-F238E27FC236}">
                <a16:creationId xmlns:a16="http://schemas.microsoft.com/office/drawing/2014/main" id="{1704B95F-9D1F-AA75-277C-5EA884631E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We can now use this account to make a transaction. </a:t>
            </a:r>
          </a:p>
          <a:p>
            <a:r>
              <a:rPr lang="fr-FR" altLang="en-US" sz="2400"/>
              <a:t>Lets send some ethers to another account ,the second one at Ganche main page . </a:t>
            </a:r>
          </a:p>
          <a:p>
            <a:endParaRPr lang="fr-FR" altLang="en-US" sz="2400"/>
          </a:p>
          <a:p>
            <a:r>
              <a:rPr lang="fr-FR" altLang="en-US" sz="2400"/>
              <a:t>To send we need address, we can copy from Ganche. </a:t>
            </a:r>
          </a:p>
        </p:txBody>
      </p:sp>
      <p:pic>
        <p:nvPicPr>
          <p:cNvPr id="71683" name="Image 3" descr="Screenshot 2019-10-18 at 9.23.36 AM.pdf">
            <a:extLst>
              <a:ext uri="{FF2B5EF4-FFF2-40B4-BE49-F238E27FC236}">
                <a16:creationId xmlns:a16="http://schemas.microsoft.com/office/drawing/2014/main" id="{55EB4F8D-2672-02EC-7CC0-76A72CE7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8750"/>
            <a:ext cx="857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673F6-6C70-29EB-E1F0-7CE5F80E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1">
            <a:extLst>
              <a:ext uri="{FF2B5EF4-FFF2-40B4-BE49-F238E27FC236}">
                <a16:creationId xmlns:a16="http://schemas.microsoft.com/office/drawing/2014/main" id="{03C0D58B-64AE-DA77-CDC4-89DFFD66A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sp>
        <p:nvSpPr>
          <p:cNvPr id="72706" name="Espace réservé du contenu 4">
            <a:extLst>
              <a:ext uri="{FF2B5EF4-FFF2-40B4-BE49-F238E27FC236}">
                <a16:creationId xmlns:a16="http://schemas.microsoft.com/office/drawing/2014/main" id="{BCD49BF8-F9B6-1558-80B6-4332A48CF0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We know how to send a transaction using MetaMask? </a:t>
            </a:r>
          </a:p>
        </p:txBody>
      </p:sp>
      <p:pic>
        <p:nvPicPr>
          <p:cNvPr id="72707" name="Image 5" descr="Screenshot 2019-10-18 at 9.31.24 AM.pdf">
            <a:extLst>
              <a:ext uri="{FF2B5EF4-FFF2-40B4-BE49-F238E27FC236}">
                <a16:creationId xmlns:a16="http://schemas.microsoft.com/office/drawing/2014/main" id="{7F9D58E3-0E48-06AC-75D1-B9E014EA6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27288"/>
            <a:ext cx="2636838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Image 6" descr="Screenshot 2019-10-18 at 9.31.38 AM.pdf">
            <a:extLst>
              <a:ext uri="{FF2B5EF4-FFF2-40B4-BE49-F238E27FC236}">
                <a16:creationId xmlns:a16="http://schemas.microsoft.com/office/drawing/2014/main" id="{16E9C159-9209-2DB0-129B-6A4037E57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424113"/>
            <a:ext cx="2632075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Image 7" descr="Screenshot 2019-10-18 at 9.31.53 AM.pdf">
            <a:extLst>
              <a:ext uri="{FF2B5EF4-FFF2-40B4-BE49-F238E27FC236}">
                <a16:creationId xmlns:a16="http://schemas.microsoft.com/office/drawing/2014/main" id="{C2676707-3A8A-0333-39DB-F4EF9DA8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2463800"/>
            <a:ext cx="2582862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B5A8E-D75B-F6E6-A51F-9F0BDF01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>
            <a:extLst>
              <a:ext uri="{FF2B5EF4-FFF2-40B4-BE49-F238E27FC236}">
                <a16:creationId xmlns:a16="http://schemas.microsoft.com/office/drawing/2014/main" id="{1317581F-82C8-877F-516D-E9B76B3C6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pic>
        <p:nvPicPr>
          <p:cNvPr id="73730" name="Image 3" descr="Screenshot 2019-10-18 at 9.32.12 AM.pdf">
            <a:extLst>
              <a:ext uri="{FF2B5EF4-FFF2-40B4-BE49-F238E27FC236}">
                <a16:creationId xmlns:a16="http://schemas.microsoft.com/office/drawing/2014/main" id="{128306C4-9C4C-B3F9-836E-127FA8BD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Image 4" descr="Screenshot 2019-10-18 at 9.32.23 AM.pdf">
            <a:extLst>
              <a:ext uri="{FF2B5EF4-FFF2-40B4-BE49-F238E27FC236}">
                <a16:creationId xmlns:a16="http://schemas.microsoft.com/office/drawing/2014/main" id="{51A5FD93-E431-34BD-CA0F-9DF8BC6C6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8200"/>
            <a:ext cx="91440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3C9FD-24AA-CFE0-158F-E26CCEEB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re 1">
            <a:extLst>
              <a:ext uri="{FF2B5EF4-FFF2-40B4-BE49-F238E27FC236}">
                <a16:creationId xmlns:a16="http://schemas.microsoft.com/office/drawing/2014/main" id="{0508D917-F885-433F-3AD4-4BE5D493D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Fun Stuff </a:t>
            </a:r>
            <a:r>
              <a:rPr lang="mr-IN" altLang="en-US" sz="3200"/>
              <a:t>–</a:t>
            </a:r>
            <a:r>
              <a:rPr lang="fr-FR" altLang="en-US" sz="3200"/>
              <a:t> Linking MetaMask to Ganache </a:t>
            </a:r>
          </a:p>
        </p:txBody>
      </p:sp>
      <p:pic>
        <p:nvPicPr>
          <p:cNvPr id="74754" name="Image 2" descr="Screenshot 2019-10-18 at 9.33.07 AM.pdf">
            <a:extLst>
              <a:ext uri="{FF2B5EF4-FFF2-40B4-BE49-F238E27FC236}">
                <a16:creationId xmlns:a16="http://schemas.microsoft.com/office/drawing/2014/main" id="{8FEB1E90-97CA-3AEA-9445-418E3B72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9144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3CF4C-6F27-2D29-B80B-18E25596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re 1">
            <a:extLst>
              <a:ext uri="{FF2B5EF4-FFF2-40B4-BE49-F238E27FC236}">
                <a16:creationId xmlns:a16="http://schemas.microsoft.com/office/drawing/2014/main" id="{6F3059B4-F7D7-06C2-1307-26081C229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Ethereum IDEs</a:t>
            </a:r>
          </a:p>
        </p:txBody>
      </p:sp>
      <p:sp>
        <p:nvSpPr>
          <p:cNvPr id="75778" name="Espace réservé du contenu 2">
            <a:extLst>
              <a:ext uri="{FF2B5EF4-FFF2-40B4-BE49-F238E27FC236}">
                <a16:creationId xmlns:a16="http://schemas.microsoft.com/office/drawing/2014/main" id="{4BB3A513-2CE9-D6E1-E7DC-E03F9BC5BD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Remix </a:t>
            </a:r>
            <a:r>
              <a:rPr lang="mr-IN" altLang="en-US" sz="2400"/>
              <a:t>–</a:t>
            </a:r>
            <a:r>
              <a:rPr lang="fr-FR" altLang="en-US" sz="2400"/>
              <a:t> Web based IDE </a:t>
            </a:r>
            <a:r>
              <a:rPr lang="fr-FR" altLang="en-US" sz="2400">
                <a:hlinkClick r:id="rId2"/>
              </a:rPr>
              <a:t>http://remix.ethereum.org/</a:t>
            </a:r>
            <a:r>
              <a:rPr lang="fr-FR" altLang="en-US" sz="2400"/>
              <a:t>	</a:t>
            </a:r>
          </a:p>
          <a:p>
            <a:pPr>
              <a:buFontTx/>
              <a:buNone/>
            </a:pPr>
            <a:endParaRPr lang="fr-FR" altLang="en-US" sz="2400"/>
          </a:p>
        </p:txBody>
      </p:sp>
      <p:pic>
        <p:nvPicPr>
          <p:cNvPr id="75779" name="Image 3" descr="Screenshot 2019-10-16 at 8.25.25 AM.pdf">
            <a:extLst>
              <a:ext uri="{FF2B5EF4-FFF2-40B4-BE49-F238E27FC236}">
                <a16:creationId xmlns:a16="http://schemas.microsoft.com/office/drawing/2014/main" id="{DFC189B7-9880-139B-10E4-8FE0863BC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0753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36F9E-3C84-84B8-80E6-D5E5CFC9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re 1">
            <a:extLst>
              <a:ext uri="{FF2B5EF4-FFF2-40B4-BE49-F238E27FC236}">
                <a16:creationId xmlns:a16="http://schemas.microsoft.com/office/drawing/2014/main" id="{2FD676D8-C6B3-37B8-6EA0-A55F68C9B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Ethereum 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46E7B-9F72-6C56-28DA-91D3C570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2800" dirty="0"/>
              <a:t>Remix </a:t>
            </a:r>
            <a:r>
              <a:rPr lang="x-none" sz="2800" dirty="0"/>
              <a:t>allows to compile, deploy and invoke smart contracts. </a:t>
            </a:r>
          </a:p>
          <a:p>
            <a:pPr>
              <a:defRPr/>
            </a:pPr>
            <a:r>
              <a:rPr lang="x-none" sz="2800" dirty="0"/>
              <a:t>Smart contracts are immutable, it is less efficient to do things manually </a:t>
            </a:r>
          </a:p>
          <a:p>
            <a:pPr>
              <a:defRPr/>
            </a:pPr>
            <a:endParaRPr lang="fr-FR" sz="2800" dirty="0"/>
          </a:p>
          <a:p>
            <a:pPr marL="0" indent="0">
              <a:buFontTx/>
              <a:buNone/>
              <a:defRPr/>
            </a:pPr>
            <a:endParaRPr lang="fr-FR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F1303-EB34-D963-E9B1-8CAFB07D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re 1">
            <a:extLst>
              <a:ext uri="{FF2B5EF4-FFF2-40B4-BE49-F238E27FC236}">
                <a16:creationId xmlns:a16="http://schemas.microsoft.com/office/drawing/2014/main" id="{E214034B-20D0-4BB0-81F7-D169F49D1C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Let</a:t>
            </a:r>
            <a:r>
              <a:rPr lang="fr-FR" altLang="fr-FR"/>
              <a:t>’</a:t>
            </a:r>
            <a:r>
              <a:rPr lang="fr-FR" altLang="en-US"/>
              <a:t>s have more FUN </a:t>
            </a:r>
          </a:p>
        </p:txBody>
      </p:sp>
      <p:sp>
        <p:nvSpPr>
          <p:cNvPr id="77826" name="Espace réservé du contenu 2">
            <a:extLst>
              <a:ext uri="{FF2B5EF4-FFF2-40B4-BE49-F238E27FC236}">
                <a16:creationId xmlns:a16="http://schemas.microsoft.com/office/drawing/2014/main" id="{2B1F29BF-0188-93D9-BCB2-8585AF61C9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As we change MetaMask network, Remix IDE page refreshes</a:t>
            </a:r>
          </a:p>
          <a:p>
            <a:endParaRPr lang="fr-FR" altLang="en-US"/>
          </a:p>
          <a:p>
            <a:r>
              <a:rPr lang="fr-FR" altLang="en-US"/>
              <a:t>What does it mean?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C4CA5-C299-26AA-2B91-EC42C9F7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>
            <a:extLst>
              <a:ext uri="{FF2B5EF4-FFF2-40B4-BE49-F238E27FC236}">
                <a16:creationId xmlns:a16="http://schemas.microsoft.com/office/drawing/2014/main" id="{DC068970-0DF2-FB68-C0EE-B2B2677C6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Remix IDE and Ganache</a:t>
            </a:r>
          </a:p>
        </p:txBody>
      </p:sp>
      <p:sp>
        <p:nvSpPr>
          <p:cNvPr id="78850" name="Espace réservé du contenu 2">
            <a:extLst>
              <a:ext uri="{FF2B5EF4-FFF2-40B4-BE49-F238E27FC236}">
                <a16:creationId xmlns:a16="http://schemas.microsoft.com/office/drawing/2014/main" id="{5754B6A7-6F57-7B3D-5C22-61ABB6F14C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Through MetaMask Remix IDE connects with our local Ganache chain. </a:t>
            </a:r>
          </a:p>
          <a:p>
            <a:endParaRPr lang="fr-FR" altLang="en-US"/>
          </a:p>
          <a:p>
            <a:r>
              <a:rPr lang="fr-FR" altLang="en-US"/>
              <a:t>This means that we can deploy our faucet contract on the Ganache?</a:t>
            </a:r>
          </a:p>
          <a:p>
            <a:r>
              <a:rPr lang="fr-FR" altLang="en-US"/>
              <a:t>Let</a:t>
            </a:r>
            <a:r>
              <a:rPr lang="fr-FR" altLang="fr-FR"/>
              <a:t>’</a:t>
            </a:r>
            <a:r>
              <a:rPr lang="fr-FR" altLang="en-US"/>
              <a:t>s try that.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52724-3BFD-FC73-95C5-3706C5F8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65;p14">
            <a:extLst>
              <a:ext uri="{FF2B5EF4-FFF2-40B4-BE49-F238E27FC236}">
                <a16:creationId xmlns:a16="http://schemas.microsoft.com/office/drawing/2014/main" id="{2C990186-D889-279C-C22C-FC3F308B9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Wallet software</a:t>
            </a:r>
          </a:p>
        </p:txBody>
      </p:sp>
      <p:sp>
        <p:nvSpPr>
          <p:cNvPr id="22530" name="Google Shape;66;p14">
            <a:extLst>
              <a:ext uri="{FF2B5EF4-FFF2-40B4-BE49-F238E27FC236}">
                <a16:creationId xmlns:a16="http://schemas.microsoft.com/office/drawing/2014/main" id="{9D98DDF5-D4A7-5D84-B6F5-2DBD6E7BF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Keeps track of your coins, provides nice user interface.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r>
              <a:rPr lang="fr-FR" altLang="en-US" sz="2400"/>
              <a:t>Nice trick: use a separate address/key for each coin. benefits privacy (looks like separate owners)</a:t>
            </a:r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  <a:p>
            <a:pPr marL="0" indent="0">
              <a:spcAft>
                <a:spcPct val="0"/>
              </a:spcAft>
              <a:buSzTx/>
              <a:buFontTx/>
              <a:buNone/>
            </a:pPr>
            <a:endParaRPr lang="fr-FR" altLang="en-US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re 1">
            <a:extLst>
              <a:ext uri="{FF2B5EF4-FFF2-40B4-BE49-F238E27FC236}">
                <a16:creationId xmlns:a16="http://schemas.microsoft.com/office/drawing/2014/main" id="{AB1536E4-6D3C-D4E0-8D65-131AAD251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Remix IDE and Ganache</a:t>
            </a:r>
          </a:p>
        </p:txBody>
      </p:sp>
      <p:pic>
        <p:nvPicPr>
          <p:cNvPr id="79874" name="Image 3" descr="Screenshot 2019-10-18 at 9.49.15 AM.pdf">
            <a:extLst>
              <a:ext uri="{FF2B5EF4-FFF2-40B4-BE49-F238E27FC236}">
                <a16:creationId xmlns:a16="http://schemas.microsoft.com/office/drawing/2014/main" id="{2909699E-CF97-B6B9-9C51-5E32FAA6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639DA-FB31-C8BB-7851-0FD9C564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re 1">
            <a:extLst>
              <a:ext uri="{FF2B5EF4-FFF2-40B4-BE49-F238E27FC236}">
                <a16:creationId xmlns:a16="http://schemas.microsoft.com/office/drawing/2014/main" id="{A3D81BFA-A6E8-2559-EED3-07CD34786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Remix IDE and Ganache</a:t>
            </a:r>
          </a:p>
        </p:txBody>
      </p:sp>
      <p:pic>
        <p:nvPicPr>
          <p:cNvPr id="80898" name="Image 2" descr="Screenshot 2019-10-18 at 9.49.50 AM.pdf">
            <a:extLst>
              <a:ext uri="{FF2B5EF4-FFF2-40B4-BE49-F238E27FC236}">
                <a16:creationId xmlns:a16="http://schemas.microsoft.com/office/drawing/2014/main" id="{297B6E71-73E4-BAF1-0492-857CDA35D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933700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Image 4" descr="Screenshot 2019-10-18 at 9.50.15 AM.pdf">
            <a:extLst>
              <a:ext uri="{FF2B5EF4-FFF2-40B4-BE49-F238E27FC236}">
                <a16:creationId xmlns:a16="http://schemas.microsoft.com/office/drawing/2014/main" id="{BB2FC476-C353-C22A-91EE-69A93A467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90800"/>
            <a:ext cx="4241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F9134-B40F-07B3-9F36-43CD19A9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re 1">
            <a:extLst>
              <a:ext uri="{FF2B5EF4-FFF2-40B4-BE49-F238E27FC236}">
                <a16:creationId xmlns:a16="http://schemas.microsoft.com/office/drawing/2014/main" id="{6A66225A-6AFE-8369-10C3-66AE37055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at Ganache</a:t>
            </a:r>
          </a:p>
        </p:txBody>
      </p:sp>
      <p:sp>
        <p:nvSpPr>
          <p:cNvPr id="81922" name="Espace réservé du contenu 2">
            <a:extLst>
              <a:ext uri="{FF2B5EF4-FFF2-40B4-BE49-F238E27FC236}">
                <a16:creationId xmlns:a16="http://schemas.microsoft.com/office/drawing/2014/main" id="{BF5BEF9E-C9CD-F396-C269-5C086B1A7E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First look, there is a new block</a:t>
            </a:r>
          </a:p>
        </p:txBody>
      </p:sp>
      <p:pic>
        <p:nvPicPr>
          <p:cNvPr id="81923" name="Image 4" descr="Screenshot 2019-10-18 at 9.52.47 AM.pdf">
            <a:extLst>
              <a:ext uri="{FF2B5EF4-FFF2-40B4-BE49-F238E27FC236}">
                <a16:creationId xmlns:a16="http://schemas.microsoft.com/office/drawing/2014/main" id="{E2739C4A-853B-BCAF-BF31-73D211E9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2667000"/>
            <a:ext cx="9144000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8D4C9-923B-6574-7263-4B65494D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re 1">
            <a:extLst>
              <a:ext uri="{FF2B5EF4-FFF2-40B4-BE49-F238E27FC236}">
                <a16:creationId xmlns:a16="http://schemas.microsoft.com/office/drawing/2014/main" id="{552483BA-195D-A803-CD21-33AB92134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at Ganache</a:t>
            </a:r>
          </a:p>
        </p:txBody>
      </p:sp>
      <p:sp>
        <p:nvSpPr>
          <p:cNvPr id="82946" name="Espace réservé du contenu 2">
            <a:extLst>
              <a:ext uri="{FF2B5EF4-FFF2-40B4-BE49-F238E27FC236}">
                <a16:creationId xmlns:a16="http://schemas.microsoft.com/office/drawing/2014/main" id="{D11F5F67-292A-FC5C-C1A6-4BD2BFB6D5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What does the new block contain?</a:t>
            </a:r>
          </a:p>
        </p:txBody>
      </p:sp>
      <p:pic>
        <p:nvPicPr>
          <p:cNvPr id="82947" name="Image 3" descr="Screenshot 2019-10-18 at 9.55.36 AM.pdf">
            <a:extLst>
              <a:ext uri="{FF2B5EF4-FFF2-40B4-BE49-F238E27FC236}">
                <a16:creationId xmlns:a16="http://schemas.microsoft.com/office/drawing/2014/main" id="{20CC0A70-41BF-D1E7-A4DC-EC1ED618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ACB32-47A1-42E4-0594-06C59559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re 1">
            <a:extLst>
              <a:ext uri="{FF2B5EF4-FFF2-40B4-BE49-F238E27FC236}">
                <a16:creationId xmlns:a16="http://schemas.microsoft.com/office/drawing/2014/main" id="{464AD611-EFFA-509D-84E0-DE652DA792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Interacting with the Contract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761157-BCD6-AFE1-1C31-DE2DCA0E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Lets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faucet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ethers</a:t>
            </a:r>
            <a:r>
              <a:rPr lang="fr-FR" dirty="0"/>
              <a:t>. </a:t>
            </a:r>
          </a:p>
          <a:p>
            <a:pPr>
              <a:defRPr/>
            </a:pPr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? 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Our </a:t>
            </a:r>
            <a:r>
              <a:rPr lang="fr-FR" dirty="0" err="1"/>
              <a:t>contract</a:t>
            </a:r>
            <a:r>
              <a:rPr lang="fr-FR" dirty="0"/>
              <a:t> has an </a:t>
            </a:r>
            <a:r>
              <a:rPr lang="fr-FR" dirty="0" err="1"/>
              <a:t>address</a:t>
            </a:r>
            <a:r>
              <a:rPr lang="fr-FR" dirty="0"/>
              <a:t>? If </a:t>
            </a:r>
            <a:r>
              <a:rPr lang="fr-FR" dirty="0" err="1"/>
              <a:t>yes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ethers</a:t>
            </a:r>
            <a:r>
              <a:rPr lang="fr-FR" dirty="0"/>
              <a:t> to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. </a:t>
            </a:r>
          </a:p>
          <a:p>
            <a:pPr marL="0" indent="0">
              <a:buFontTx/>
              <a:buNone/>
              <a:defRPr/>
            </a:pP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60EEE-05AF-9785-26AB-6AFFEB1D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re 1">
            <a:extLst>
              <a:ext uri="{FF2B5EF4-FFF2-40B4-BE49-F238E27FC236}">
                <a16:creationId xmlns:a16="http://schemas.microsoft.com/office/drawing/2014/main" id="{EB04A44A-D527-1076-EE32-7C7B3AD06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Address</a:t>
            </a:r>
          </a:p>
        </p:txBody>
      </p:sp>
      <p:pic>
        <p:nvPicPr>
          <p:cNvPr id="84994" name="Image 3" descr="Screenshot 2019-10-18 at 10.05.04 AM.pdf">
            <a:extLst>
              <a:ext uri="{FF2B5EF4-FFF2-40B4-BE49-F238E27FC236}">
                <a16:creationId xmlns:a16="http://schemas.microsoft.com/office/drawing/2014/main" id="{9F7DA206-89D9-8205-EC41-B25A19BD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A95C2-80F0-C78D-D4B5-9716256C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re 1">
            <a:extLst>
              <a:ext uri="{FF2B5EF4-FFF2-40B4-BE49-F238E27FC236}">
                <a16:creationId xmlns:a16="http://schemas.microsoft.com/office/drawing/2014/main" id="{BA14676C-3B10-8618-0282-BC28BF8ADD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Ethers to Faucet</a:t>
            </a:r>
          </a:p>
        </p:txBody>
      </p:sp>
      <p:pic>
        <p:nvPicPr>
          <p:cNvPr id="86018" name="Image 3" descr="Screenshot 2019-10-18 at 11.08.39 AM.pdf">
            <a:extLst>
              <a:ext uri="{FF2B5EF4-FFF2-40B4-BE49-F238E27FC236}">
                <a16:creationId xmlns:a16="http://schemas.microsoft.com/office/drawing/2014/main" id="{48D23708-3033-9F7F-BD3D-F8A63F85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3048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255DD-C2C5-42FB-30BC-8C3D79F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re 1">
            <a:extLst>
              <a:ext uri="{FF2B5EF4-FFF2-40B4-BE49-F238E27FC236}">
                <a16:creationId xmlns:a16="http://schemas.microsoft.com/office/drawing/2014/main" id="{F0B93E0F-D0A3-9D37-3760-1E7C7D51F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...back at Ganache</a:t>
            </a:r>
          </a:p>
        </p:txBody>
      </p:sp>
      <p:pic>
        <p:nvPicPr>
          <p:cNvPr id="87042" name="Image 2" descr="Screenshot 2019-10-18 at 11.10.58 AM.pdf">
            <a:extLst>
              <a:ext uri="{FF2B5EF4-FFF2-40B4-BE49-F238E27FC236}">
                <a16:creationId xmlns:a16="http://schemas.microsoft.com/office/drawing/2014/main" id="{3E6E4D25-8935-CDE2-8A36-2EF73AC2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Image 4" descr="Screenshot 2019-10-18 at 11.11.21 AM.pdf">
            <a:extLst>
              <a:ext uri="{FF2B5EF4-FFF2-40B4-BE49-F238E27FC236}">
                <a16:creationId xmlns:a16="http://schemas.microsoft.com/office/drawing/2014/main" id="{897B2F5D-4EFE-700B-506A-3D5F954E1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9144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A1EC6-98BC-3CEE-01C1-0E9E34D9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re 1">
            <a:extLst>
              <a:ext uri="{FF2B5EF4-FFF2-40B4-BE49-F238E27FC236}">
                <a16:creationId xmlns:a16="http://schemas.microsoft.com/office/drawing/2014/main" id="{3BD648F1-0CA6-281B-20AC-011981A38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So far so good ...</a:t>
            </a:r>
          </a:p>
        </p:txBody>
      </p:sp>
      <p:sp>
        <p:nvSpPr>
          <p:cNvPr id="88066" name="Espace réservé du contenu 2">
            <a:extLst>
              <a:ext uri="{FF2B5EF4-FFF2-40B4-BE49-F238E27FC236}">
                <a16:creationId xmlns:a16="http://schemas.microsoft.com/office/drawing/2014/main" id="{E7B5DF78-E676-315C-9023-0A3DDDFAE0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How can we withdraw ethers from the faucet? </a:t>
            </a:r>
          </a:p>
          <a:p>
            <a:r>
              <a:rPr lang="fr-FR" altLang="en-US" sz="2400"/>
              <a:t>For the time being use remix to create a withdraw transaction. </a:t>
            </a:r>
          </a:p>
          <a:p>
            <a:endParaRPr lang="fr-FR" altLang="en-US" sz="2400"/>
          </a:p>
          <a:p>
            <a:endParaRPr lang="fr-FR" altLang="en-US" sz="2400"/>
          </a:p>
          <a:p>
            <a:r>
              <a:rPr lang="fr-FR" altLang="en-US" sz="2400"/>
              <a:t>How much we can withdraw?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18BB9-30DB-33E1-D445-C129A829343F}"/>
              </a:ext>
            </a:extLst>
          </p:cNvPr>
          <p:cNvSpPr/>
          <p:nvPr/>
        </p:nvSpPr>
        <p:spPr>
          <a:xfrm>
            <a:off x="1066800" y="3048000"/>
            <a:ext cx="71628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//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Limit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withdrawal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amount</a:t>
            </a:r>
            <a:endParaRPr lang="fr-FR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fr-FR" sz="1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</a:t>
            </a:r>
            <a:r>
              <a:rPr lang="fr-FR" sz="1800" dirty="0" err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require</a:t>
            </a:r>
            <a:r>
              <a:rPr lang="fr-FR" sz="1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fr-FR" sz="1800" dirty="0" err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withdraw_amount</a:t>
            </a:r>
            <a:r>
              <a:rPr lang="fr-FR" sz="1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&lt;= 100000000000000000);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E90D8-90DF-ECE8-58BE-2AB3067D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re 1">
            <a:extLst>
              <a:ext uri="{FF2B5EF4-FFF2-40B4-BE49-F238E27FC236}">
                <a16:creationId xmlns:a16="http://schemas.microsoft.com/office/drawing/2014/main" id="{B781D328-85D0-D07F-1083-CF5FA2E74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deployment</a:t>
            </a:r>
          </a:p>
        </p:txBody>
      </p:sp>
      <p:sp>
        <p:nvSpPr>
          <p:cNvPr id="89090" name="Espace réservé du contenu 2">
            <a:extLst>
              <a:ext uri="{FF2B5EF4-FFF2-40B4-BE49-F238E27FC236}">
                <a16:creationId xmlns:a16="http://schemas.microsoft.com/office/drawing/2014/main" id="{0772BB8D-0F92-CF25-EDC5-7D71FC9745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It quickly becomes tedious and limiting to do things all over again. </a:t>
            </a:r>
          </a:p>
          <a:p>
            <a:r>
              <a:rPr lang="fr-FR" altLang="en-US" sz="2400"/>
              <a:t>A tool, development environment to automate stuff would make life much easier.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A3A9-72D3-AC3E-A18A-E10A8262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Google Shape;71;p15">
            <a:extLst>
              <a:ext uri="{FF2B5EF4-FFF2-40B4-BE49-F238E27FC236}">
                <a16:creationId xmlns:a16="http://schemas.microsoft.com/office/drawing/2014/main" id="{2279591C-A282-B8EA-C607-3B99239EA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Encoding addresses</a:t>
            </a:r>
          </a:p>
        </p:txBody>
      </p:sp>
      <p:pic>
        <p:nvPicPr>
          <p:cNvPr id="24578" name="Image 2" descr="Screenshot 2019-09-30 at 8.36.45 PM.pdf">
            <a:extLst>
              <a:ext uri="{FF2B5EF4-FFF2-40B4-BE49-F238E27FC236}">
                <a16:creationId xmlns:a16="http://schemas.microsoft.com/office/drawing/2014/main" id="{7E3B1C34-5AE0-7B94-5766-D4875EC3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4654550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re 1">
            <a:extLst>
              <a:ext uri="{FF2B5EF4-FFF2-40B4-BE49-F238E27FC236}">
                <a16:creationId xmlns:a16="http://schemas.microsoft.com/office/drawing/2014/main" id="{AA3E9FE3-6389-9CB3-04F1-FBF81B2A0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Truffle</a:t>
            </a:r>
          </a:p>
        </p:txBody>
      </p:sp>
      <p:sp>
        <p:nvSpPr>
          <p:cNvPr id="90114" name="Espace réservé du contenu 2">
            <a:extLst>
              <a:ext uri="{FF2B5EF4-FFF2-40B4-BE49-F238E27FC236}">
                <a16:creationId xmlns:a16="http://schemas.microsoft.com/office/drawing/2014/main" id="{9BDADECA-2321-5F60-B20D-58DC26843E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"Sweet Tool for the Smart Contracts"</a:t>
            </a:r>
          </a:p>
          <a:p>
            <a:r>
              <a:rPr lang="fr-FR" altLang="en-US" sz="2400"/>
              <a:t>A development environment for blockchains using the Ethereum Virtual Machine (EVM), aiming to make life as a developer easier.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825699B4-FF85-E2D3-BB21-8B2BA6899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733800"/>
            <a:ext cx="340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 i="1" dirty="0" err="1">
                <a:solidFill>
                  <a:srgbClr val="FF0000"/>
                </a:solidFill>
              </a:rPr>
              <a:t>npm</a:t>
            </a:r>
            <a:r>
              <a:rPr lang="fr-FR" altLang="en-US" sz="2800" i="1" dirty="0">
                <a:solidFill>
                  <a:srgbClr val="FF0000"/>
                </a:solidFill>
              </a:rPr>
              <a:t> </a:t>
            </a:r>
            <a:r>
              <a:rPr lang="fr-FR" altLang="en-US" sz="2800" i="1" dirty="0" err="1">
                <a:solidFill>
                  <a:srgbClr val="FF0000"/>
                </a:solidFill>
              </a:rPr>
              <a:t>install</a:t>
            </a:r>
            <a:r>
              <a:rPr lang="fr-FR" altLang="en-US" sz="2800" i="1" dirty="0">
                <a:solidFill>
                  <a:srgbClr val="FF0000"/>
                </a:solidFill>
              </a:rPr>
              <a:t> truffle 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D0E74-1034-F615-5740-FD337312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re 1">
            <a:extLst>
              <a:ext uri="{FF2B5EF4-FFF2-40B4-BE49-F238E27FC236}">
                <a16:creationId xmlns:a16="http://schemas.microsoft.com/office/drawing/2014/main" id="{2C201328-7C12-5827-29C2-6E127447B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npm</a:t>
            </a:r>
          </a:p>
        </p:txBody>
      </p:sp>
      <p:sp>
        <p:nvSpPr>
          <p:cNvPr id="91138" name="Espace réservé du contenu 2">
            <a:extLst>
              <a:ext uri="{FF2B5EF4-FFF2-40B4-BE49-F238E27FC236}">
                <a16:creationId xmlns:a16="http://schemas.microsoft.com/office/drawing/2014/main" id="{1BA4C468-7A65-EF57-3BB8-EA9AC7A7A7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npm is a package manager for the JavaScript programming language. </a:t>
            </a:r>
          </a:p>
          <a:p>
            <a:r>
              <a:rPr lang="fr-FR" altLang="en-US" sz="2400"/>
              <a:t>It is the default package manager for the JavaScript runtime environment Node.js. </a:t>
            </a:r>
          </a:p>
          <a:p>
            <a:r>
              <a:rPr lang="fr-FR" altLang="en-US" sz="2400"/>
              <a:t>It consists of a command line client, also called npm, and an online database of packages, called the npm registry. </a:t>
            </a:r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5F7A6-653C-167A-E66C-F5A26311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re 1">
            <a:extLst>
              <a:ext uri="{FF2B5EF4-FFF2-40B4-BE49-F238E27FC236}">
                <a16:creationId xmlns:a16="http://schemas.microsoft.com/office/drawing/2014/main" id="{A141E6BE-17C4-4F0D-0DB0-8FDC84DDC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Javascript</a:t>
            </a:r>
          </a:p>
        </p:txBody>
      </p:sp>
      <p:pic>
        <p:nvPicPr>
          <p:cNvPr id="3" name="Image 2" descr="Screenshot 2019-11-06 at 8.56.49 PM.pdf">
            <a:extLst>
              <a:ext uri="{FF2B5EF4-FFF2-40B4-BE49-F238E27FC236}">
                <a16:creationId xmlns:a16="http://schemas.microsoft.com/office/drawing/2014/main" id="{3A9FBE57-A96A-4D5D-0BC6-8AAE2508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739900"/>
            <a:ext cx="86741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E011B-7D00-A930-2656-34A3FE7F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re 1">
            <a:extLst>
              <a:ext uri="{FF2B5EF4-FFF2-40B4-BE49-F238E27FC236}">
                <a16:creationId xmlns:a16="http://schemas.microsoft.com/office/drawing/2014/main" id="{422484F3-B823-B92B-5D72-833C04291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Javascript</a:t>
            </a:r>
          </a:p>
        </p:txBody>
      </p:sp>
      <p:sp>
        <p:nvSpPr>
          <p:cNvPr id="93186" name="Espace réservé du contenu 2">
            <a:extLst>
              <a:ext uri="{FF2B5EF4-FFF2-40B4-BE49-F238E27FC236}">
                <a16:creationId xmlns:a16="http://schemas.microsoft.com/office/drawing/2014/main" id="{56174F19-6954-2391-0B60-53AEC3ECF3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We can place the script in the HTML Head of Body. Placement at the end of body improves performance. </a:t>
            </a:r>
          </a:p>
          <a:p>
            <a:endParaRPr lang="fr-FR" altLang="en-US" sz="2400"/>
          </a:p>
          <a:p>
            <a:r>
              <a:rPr lang="fr-FR" altLang="en-US" sz="2400"/>
              <a:t>We can put in all our code in an external .js file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831A8645-0E56-F876-4A5E-22C2BA62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14800"/>
            <a:ext cx="617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 i="1"/>
              <a:t>&lt;script src="myScript.js"&gt;&lt;/script&gt;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37DBF-BFA4-A4DE-D072-65C54938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re 1">
            <a:extLst>
              <a:ext uri="{FF2B5EF4-FFF2-40B4-BE49-F238E27FC236}">
                <a16:creationId xmlns:a16="http://schemas.microsoft.com/office/drawing/2014/main" id="{B10C215D-F53E-AD92-2A19-D1B421B2D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Javascript</a:t>
            </a: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091ACE29-07B9-3E8D-4A30-5E46D27EA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6477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 i="1">
                <a:solidFill>
                  <a:srgbClr val="204A87"/>
                </a:solidFill>
                <a:latin typeface="Trebuchet MS" panose="020B0603020202020204" pitchFamily="34" charset="0"/>
              </a:rPr>
              <a:t>&lt;script&gt;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i="1"/>
              <a:t>      </a:t>
            </a:r>
            <a:r>
              <a:rPr lang="mr-IN" altLang="en-US" sz="1800" b="1" i="1">
                <a:solidFill>
                  <a:srgbClr val="204A87"/>
                </a:solidFill>
              </a:rPr>
              <a:t>var </a:t>
            </a:r>
            <a:r>
              <a:rPr lang="mr-IN" altLang="en-US" sz="1800" b="1" i="1">
                <a:solidFill>
                  <a:srgbClr val="000000"/>
                </a:solidFill>
              </a:rPr>
              <a:t>person </a:t>
            </a:r>
            <a:r>
              <a:rPr lang="mr-IN" altLang="en-US" sz="1800" b="1" i="1">
                <a:solidFill>
                  <a:srgbClr val="CE5C00"/>
                </a:solidFill>
              </a:rPr>
              <a:t>= </a:t>
            </a:r>
            <a:r>
              <a:rPr lang="mr-IN" altLang="en-US" sz="1800" b="1" i="1">
                <a:solidFill>
                  <a:srgbClr val="000000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Trebuchet MS" panose="020B0603020202020204" pitchFamily="34" charset="0"/>
              </a:rPr>
              <a:t>      </a:t>
            </a:r>
            <a:r>
              <a:rPr lang="fr-FR" altLang="en-US" sz="1800" i="1">
                <a:solidFill>
                  <a:srgbClr val="000000"/>
                </a:solidFill>
                <a:latin typeface="Trebuchet MS" panose="020B0603020202020204" pitchFamily="34" charset="0"/>
              </a:rPr>
              <a:t>firstName</a:t>
            </a:r>
            <a:r>
              <a:rPr lang="fr-FR" altLang="en-US" sz="1800" b="1" i="1">
                <a:solidFill>
                  <a:srgbClr val="CE5C00"/>
                </a:solidFill>
                <a:latin typeface="Trebuchet MS" panose="020B0603020202020204" pitchFamily="34" charset="0"/>
              </a:rPr>
              <a:t>: </a:t>
            </a:r>
            <a:r>
              <a:rPr lang="fr-FR" altLang="en-US" sz="1800" b="1" i="1">
                <a:solidFill>
                  <a:srgbClr val="4E9A06"/>
                </a:solidFill>
                <a:latin typeface="Trebuchet MS" panose="020B0603020202020204" pitchFamily="34" charset="0"/>
              </a:rPr>
              <a:t>"John"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Trebuchet MS" panose="020B0603020202020204" pitchFamily="34" charset="0"/>
              </a:rPr>
              <a:t>      </a:t>
            </a:r>
            <a:r>
              <a:rPr lang="fr-FR" altLang="en-US" sz="1800" i="1">
                <a:solidFill>
                  <a:srgbClr val="000000"/>
                </a:solidFill>
                <a:latin typeface="Trebuchet MS" panose="020B0603020202020204" pitchFamily="34" charset="0"/>
              </a:rPr>
              <a:t>lastName </a:t>
            </a:r>
            <a:r>
              <a:rPr lang="fr-FR" altLang="en-US" sz="1800" b="1" i="1">
                <a:solidFill>
                  <a:srgbClr val="CE5C00"/>
                </a:solidFill>
                <a:latin typeface="Trebuchet MS" panose="020B0603020202020204" pitchFamily="34" charset="0"/>
              </a:rPr>
              <a:t>: </a:t>
            </a:r>
            <a:r>
              <a:rPr lang="fr-FR" altLang="en-US" sz="1800" b="1" i="1">
                <a:solidFill>
                  <a:srgbClr val="4E9A06"/>
                </a:solidFill>
                <a:latin typeface="Trebuchet MS" panose="020B0603020202020204" pitchFamily="34" charset="0"/>
              </a:rPr>
              <a:t>"Doe"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i="1"/>
              <a:t>      </a:t>
            </a:r>
            <a:r>
              <a:rPr lang="mr-IN" altLang="en-US" sz="1800" i="1">
                <a:solidFill>
                  <a:srgbClr val="000000"/>
                </a:solidFill>
              </a:rPr>
              <a:t>id       </a:t>
            </a:r>
            <a:r>
              <a:rPr lang="mr-IN" altLang="en-US" sz="1800" b="1" i="1">
                <a:solidFill>
                  <a:srgbClr val="CE5C00"/>
                </a:solidFill>
              </a:rPr>
              <a:t>: </a:t>
            </a:r>
            <a:r>
              <a:rPr lang="mr-IN" altLang="en-US" sz="1800" b="1" i="1">
                <a:solidFill>
                  <a:srgbClr val="0000CF"/>
                </a:solidFill>
              </a:rPr>
              <a:t>5566</a:t>
            </a:r>
            <a:r>
              <a:rPr lang="mr-IN" altLang="en-US" sz="1800" b="1" i="1">
                <a:solidFill>
                  <a:srgbClr val="000000"/>
                </a:solidFill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Trebuchet MS" panose="020B0603020202020204" pitchFamily="34" charset="0"/>
              </a:rPr>
              <a:t>      </a:t>
            </a:r>
            <a:r>
              <a:rPr lang="fr-FR" altLang="en-US" sz="1800" i="1">
                <a:solidFill>
                  <a:srgbClr val="000000"/>
                </a:solidFill>
                <a:latin typeface="Trebuchet MS" panose="020B0603020202020204" pitchFamily="34" charset="0"/>
              </a:rPr>
              <a:t>fullName </a:t>
            </a:r>
            <a:r>
              <a:rPr lang="fr-FR" altLang="en-US" sz="1800" b="1" i="1">
                <a:solidFill>
                  <a:srgbClr val="CE5C00"/>
                </a:solidFill>
                <a:latin typeface="Trebuchet MS" panose="020B0603020202020204" pitchFamily="34" charset="0"/>
              </a:rPr>
              <a:t>: </a:t>
            </a:r>
            <a:r>
              <a:rPr lang="fr-FR" altLang="en-US" sz="1800" b="1" i="1">
                <a:solidFill>
                  <a:srgbClr val="204A87"/>
                </a:solidFill>
                <a:latin typeface="Trebuchet MS" panose="020B0603020202020204" pitchFamily="34" charset="0"/>
              </a:rPr>
              <a:t>function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Trebuchet MS" panose="020B0603020202020204" pitchFamily="34" charset="0"/>
              </a:rPr>
              <a:t>        </a:t>
            </a:r>
            <a:r>
              <a:rPr lang="fr-FR" altLang="en-US" sz="1800" b="1" i="1">
                <a:solidFill>
                  <a:srgbClr val="204A87"/>
                </a:solidFill>
                <a:latin typeface="Trebuchet MS" panose="020B0603020202020204" pitchFamily="34" charset="0"/>
              </a:rPr>
              <a:t>return this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.firstName </a:t>
            </a:r>
            <a:r>
              <a:rPr lang="fr-FR" altLang="en-US" sz="1800" b="1" i="1">
                <a:solidFill>
                  <a:srgbClr val="CE5C00"/>
                </a:solidFill>
                <a:latin typeface="Trebuchet MS" panose="020B0603020202020204" pitchFamily="34" charset="0"/>
              </a:rPr>
              <a:t>+ </a:t>
            </a:r>
            <a:r>
              <a:rPr lang="fr-FR" altLang="en-US" sz="1800" b="1" i="1">
                <a:solidFill>
                  <a:srgbClr val="4E9A06"/>
                </a:solidFill>
                <a:latin typeface="Trebuchet MS" panose="020B0603020202020204" pitchFamily="34" charset="0"/>
              </a:rPr>
              <a:t>" " </a:t>
            </a:r>
            <a:r>
              <a:rPr lang="fr-FR" altLang="en-US" sz="1800" b="1" i="1">
                <a:solidFill>
                  <a:srgbClr val="CE5C00"/>
                </a:solidFill>
                <a:latin typeface="Trebuchet MS" panose="020B0603020202020204" pitchFamily="34" charset="0"/>
              </a:rPr>
              <a:t>+ </a:t>
            </a:r>
            <a:r>
              <a:rPr lang="fr-FR" altLang="en-US" sz="1800" b="1" i="1">
                <a:solidFill>
                  <a:srgbClr val="204A87"/>
                </a:solidFill>
                <a:latin typeface="Trebuchet MS" panose="020B0603020202020204" pitchFamily="34" charset="0"/>
              </a:rPr>
              <a:t>this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.lastName;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i="1"/>
              <a:t>      </a:t>
            </a:r>
            <a:r>
              <a:rPr lang="mr-IN" altLang="en-US" sz="1800" b="1" i="1">
                <a:solidFill>
                  <a:srgbClr val="000000"/>
                </a:solidFill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i="1"/>
              <a:t>    </a:t>
            </a:r>
            <a:r>
              <a:rPr lang="mr-IN" altLang="en-US" sz="1800" b="1" i="1">
                <a:solidFill>
                  <a:srgbClr val="000000"/>
                </a:solidFill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mr-IN" altLang="en-US" sz="1800" i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Trebuchet MS" panose="020B0603020202020204" pitchFamily="34" charset="0"/>
              </a:rPr>
              <a:t>    </a:t>
            </a:r>
            <a:r>
              <a:rPr lang="fr-FR" altLang="en-US" sz="1800" i="1">
                <a:solidFill>
                  <a:srgbClr val="000000"/>
                </a:solidFill>
                <a:latin typeface="Trebuchet MS" panose="020B0603020202020204" pitchFamily="34" charset="0"/>
              </a:rPr>
              <a:t>alert</a:t>
            </a:r>
            <a:r>
              <a:rPr lang="fr-FR" altLang="en-US" sz="1800" b="1" i="1">
                <a:solidFill>
                  <a:srgbClr val="000000"/>
                </a:solidFill>
                <a:latin typeface="Trebuchet MS" panose="020B0603020202020204" pitchFamily="34" charset="0"/>
              </a:rPr>
              <a:t>(person.fullName())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i="1"/>
              <a:t>    </a:t>
            </a:r>
            <a:r>
              <a:rPr lang="mr-IN" altLang="en-US" sz="1800" b="1" i="1">
                <a:solidFill>
                  <a:srgbClr val="204A87"/>
                </a:solidFill>
              </a:rPr>
              <a:t>&lt;/script&gt;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B818F-5909-EE13-E355-96E9C6C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re 1">
            <a:extLst>
              <a:ext uri="{FF2B5EF4-FFF2-40B4-BE49-F238E27FC236}">
                <a16:creationId xmlns:a16="http://schemas.microsoft.com/office/drawing/2014/main" id="{4294DB72-D4B7-5F0E-9340-A9C2B983D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Common HTML Events</a:t>
            </a:r>
          </a:p>
        </p:txBody>
      </p:sp>
      <p:pic>
        <p:nvPicPr>
          <p:cNvPr id="95234" name="Image 3" descr="Screenshot 2019-10-17 at 8.24.28 AM.pdf">
            <a:extLst>
              <a:ext uri="{FF2B5EF4-FFF2-40B4-BE49-F238E27FC236}">
                <a16:creationId xmlns:a16="http://schemas.microsoft.com/office/drawing/2014/main" id="{F0FB63B7-09BA-A224-0971-D0C6AF92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789113"/>
            <a:ext cx="8874125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C8FB0-B389-D078-B852-BF2D8561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6A2EB1F0-8E80-7714-4AAA-E65EDBDA3DF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/>
              <a:t>JSON </a:t>
            </a:r>
            <a:br>
              <a:rPr lang="en-US" altLang="zh-TW"/>
            </a:br>
            <a:r>
              <a:rPr lang="en-US" altLang="zh-TW"/>
              <a:t>(JavaScript Object Notation)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4ED26799-D863-2CF0-5DC4-D7D5A30599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0" y="4419600"/>
            <a:ext cx="7772400" cy="1752600"/>
          </a:xfrm>
        </p:spPr>
        <p:txBody>
          <a:bodyPr/>
          <a:lstStyle/>
          <a:p>
            <a:endParaRPr lang="en-US" altLang="en-US" sz="2400">
              <a:ea typeface="新細明體" panose="02020500000000000000" pitchFamily="18" charset="-12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DB180-5034-A999-139F-B36B47E9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5CD26-093A-4D76-A1DC-0C10F112FD8C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F66505FF-BF06-EC97-993C-16A56CBB6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JSON (JavaScript Object Notation)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64049F34-5BCE-5BD5-BD98-1726A1670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altLang="zh-TW" sz="1800" dirty="0"/>
          </a:p>
          <a:p>
            <a:pPr>
              <a:lnSpc>
                <a:spcPct val="120000"/>
              </a:lnSpc>
              <a:defRPr/>
            </a:pPr>
            <a:r>
              <a:rPr lang="en-US" dirty="0"/>
              <a:t>JSON is a light-weight alternative to XML for data-interchange</a:t>
            </a:r>
          </a:p>
          <a:p>
            <a:pPr marL="0" indent="0">
              <a:buFontTx/>
              <a:buNone/>
              <a:defRPr/>
            </a:pPr>
            <a:endParaRPr lang="en-US" altLang="zh-TW" sz="1800" dirty="0"/>
          </a:p>
          <a:p>
            <a:pPr>
              <a:defRPr/>
            </a:pPr>
            <a:r>
              <a:rPr lang="en-US" altLang="zh-TW" dirty="0"/>
              <a:t>See </a:t>
            </a:r>
            <a:r>
              <a:rPr lang="en-US" altLang="zh-TW" dirty="0">
                <a:hlinkClick r:id="rId2"/>
              </a:rPr>
              <a:t>http://json.org/</a:t>
            </a:r>
            <a:r>
              <a:rPr lang="en-US" altLang="zh-TW" dirty="0"/>
              <a:t> for the detailed syntax of JSON.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B8A55-3071-354D-6F38-71DAB100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90B1AF3-8D5E-7DA3-4085-73BE135D7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/>
              <a:t>JSON is built on two structures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5A8EDAFE-2F42-4443-0B36-F3B31F16A1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zh-TW" dirty="0"/>
              <a:t>A collection of name/value pairs. </a:t>
            </a:r>
          </a:p>
          <a:p>
            <a:pPr lvl="1">
              <a:defRPr/>
            </a:pPr>
            <a:r>
              <a:rPr lang="en-US" altLang="zh-TW" dirty="0"/>
              <a:t>In various languages, this is realized as an </a:t>
            </a:r>
            <a:r>
              <a:rPr lang="en-US" altLang="zh-TW" i="1" dirty="0"/>
              <a:t>object</a:t>
            </a:r>
            <a:r>
              <a:rPr lang="en-US" altLang="zh-TW" dirty="0"/>
              <a:t>, record, </a:t>
            </a:r>
            <a:r>
              <a:rPr lang="en-US" altLang="zh-TW" dirty="0" err="1"/>
              <a:t>struct</a:t>
            </a:r>
            <a:r>
              <a:rPr lang="en-US" altLang="zh-TW" dirty="0"/>
              <a:t>, dictionary, hash table, keyed list, or associative array.</a:t>
            </a:r>
          </a:p>
          <a:p>
            <a:pPr lvl="1">
              <a:defRPr/>
            </a:pPr>
            <a:r>
              <a:rPr lang="en-US" altLang="zh-TW" dirty="0"/>
              <a:t>e.g.: An object with three properties named "a", "b", and "c"</a:t>
            </a:r>
          </a:p>
          <a:p>
            <a:pPr lvl="1">
              <a:buFont typeface="Wingdings" charset="0"/>
              <a:buNone/>
              <a:defRPr/>
            </a:pPr>
            <a:r>
              <a:rPr kumimoji="1" lang="en-US" altLang="zh-TW" b="1" dirty="0">
                <a:solidFill>
                  <a:srgbClr val="0000FF"/>
                </a:solidFill>
                <a:latin typeface="Courier New" charset="0"/>
                <a:ea typeface="新細明體" charset="0"/>
                <a:cs typeface="Times New Roman" charset="0"/>
              </a:rPr>
              <a:t>	{ "a":1,"b":2,"c":3 }</a:t>
            </a:r>
            <a:endParaRPr lang="en-US" altLang="zh-TW" dirty="0">
              <a:solidFill>
                <a:srgbClr val="0000FF"/>
              </a:solidFill>
            </a:endParaRPr>
          </a:p>
          <a:p>
            <a:pPr lvl="1">
              <a:defRPr/>
            </a:pPr>
            <a:endParaRPr lang="en-US" altLang="zh-TW" sz="14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zh-TW" dirty="0"/>
              <a:t>An ordered list of values. </a:t>
            </a:r>
          </a:p>
          <a:p>
            <a:pPr lvl="1">
              <a:defRPr/>
            </a:pPr>
            <a:r>
              <a:rPr lang="en-US" altLang="zh-TW" dirty="0"/>
              <a:t>In most languages, this is realized as an </a:t>
            </a:r>
            <a:r>
              <a:rPr lang="en-US" altLang="zh-TW" i="1" dirty="0"/>
              <a:t>array</a:t>
            </a:r>
            <a:r>
              <a:rPr lang="en-US" altLang="zh-TW" dirty="0"/>
              <a:t>, vector, list, or sequence.</a:t>
            </a:r>
          </a:p>
          <a:p>
            <a:pPr lvl="1">
              <a:defRPr/>
            </a:pPr>
            <a:r>
              <a:rPr lang="en-US" altLang="zh-TW" dirty="0"/>
              <a:t>e.g.: An array of three integers and one string value</a:t>
            </a:r>
          </a:p>
          <a:p>
            <a:pPr lvl="1">
              <a:buFont typeface="Wingdings" charset="0"/>
              <a:buNone/>
              <a:defRPr/>
            </a:pPr>
            <a:r>
              <a:rPr lang="en-US" altLang="zh-TW" dirty="0">
                <a:solidFill>
                  <a:srgbClr val="0000FF"/>
                </a:solidFill>
              </a:rPr>
              <a:t>	</a:t>
            </a:r>
            <a:r>
              <a:rPr lang="en-US" altLang="zh-TW" b="1" dirty="0">
                <a:solidFill>
                  <a:srgbClr val="0000FF"/>
                </a:solidFill>
                <a:latin typeface="Courier New" charset="0"/>
              </a:rPr>
              <a:t>[ </a:t>
            </a:r>
            <a:r>
              <a:rPr kumimoji="1" lang="en-US" altLang="zh-TW" b="1" dirty="0">
                <a:solidFill>
                  <a:srgbClr val="0000FF"/>
                </a:solidFill>
                <a:latin typeface="Courier New" charset="0"/>
                <a:ea typeface="新細明體" charset="0"/>
                <a:cs typeface="新細明體" charset="0"/>
              </a:rPr>
              <a:t>1, 2, 3, "value #4 with"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7D17D-188E-E311-D980-CE3E6B90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2BC8B843-7F45-89AF-DE35-E3EC70583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734BCDE5-B43A-1FFB-205B-3E2486E8D5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412875"/>
            <a:ext cx="4248150" cy="518477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{"firstName": "John",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"lastName" : "Smith",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"age"          : 25,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"address"   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{"streetAdr</a:t>
            </a:r>
            <a:r>
              <a:rPr lang="en-US" altLang="fr-FR" sz="2000"/>
              <a:t>”</a:t>
            </a:r>
            <a:r>
              <a:rPr lang="en-US" altLang="en-US" sz="2000"/>
              <a:t> : "21 2nd Street",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 "city"         : "New York",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 "state"       : "NY",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 </a:t>
            </a:r>
            <a:r>
              <a:rPr lang="en-US" altLang="fr-FR" sz="2000"/>
              <a:t>”</a:t>
            </a:r>
            <a:r>
              <a:rPr lang="en-US" altLang="en-US" sz="2000"/>
              <a:t>zip"          : "10021"},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"phoneNumber":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[{"type"  : "home",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 "number": "212 555-1234"},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{"type"  : "fax",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     "number</a:t>
            </a:r>
            <a:r>
              <a:rPr lang="en-US" altLang="fr-FR" sz="2000"/>
              <a:t>”</a:t>
            </a:r>
            <a:r>
              <a:rPr lang="en-US" altLang="en-US" sz="2000"/>
              <a:t> : "646 555-4567"}]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/>
              <a:t> }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26DBAE29-D3CD-E329-EDE4-066ADBC12AA3}"/>
              </a:ext>
            </a:extLst>
          </p:cNvPr>
          <p:cNvSpPr txBox="1">
            <a:spLocks/>
          </p:cNvSpPr>
          <p:nvPr/>
        </p:nvSpPr>
        <p:spPr bwMode="auto">
          <a:xfrm>
            <a:off x="4643438" y="1412875"/>
            <a:ext cx="424973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988" indent="-2809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This is a JSON object with five key-value pairs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Objects are wrapped by curly braces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There are no object IDs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Keys are strings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Values are numbers, strings, objects or arrays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>
                <a:solidFill>
                  <a:srgbClr val="000000"/>
                </a:solidFill>
              </a:rPr>
              <a:t>Ararys are wrapped by square brackets</a:t>
            </a:r>
          </a:p>
          <a:p>
            <a:pPr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584A4-9EA4-E8DB-E450-4C193239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Image 4" descr="Screenshot 2019-10-02 at 2.21.29 PM.pdf">
            <a:extLst>
              <a:ext uri="{FF2B5EF4-FFF2-40B4-BE49-F238E27FC236}">
                <a16:creationId xmlns:a16="http://schemas.microsoft.com/office/drawing/2014/main" id="{B488AB1B-66B5-90CC-1485-EA3F56BC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3"/>
          <a:stretch>
            <a:fillRect/>
          </a:stretch>
        </p:blipFill>
        <p:spPr bwMode="auto">
          <a:xfrm>
            <a:off x="0" y="762000"/>
            <a:ext cx="914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re 1">
            <a:extLst>
              <a:ext uri="{FF2B5EF4-FFF2-40B4-BE49-F238E27FC236}">
                <a16:creationId xmlns:a16="http://schemas.microsoft.com/office/drawing/2014/main" id="{8A47FFFB-181B-7E3C-6B68-8251C0E89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Server-side JavaScript  - Node.js</a:t>
            </a:r>
          </a:p>
        </p:txBody>
      </p:sp>
      <p:sp>
        <p:nvSpPr>
          <p:cNvPr id="100354" name="Espace réservé du contenu 2">
            <a:extLst>
              <a:ext uri="{FF2B5EF4-FFF2-40B4-BE49-F238E27FC236}">
                <a16:creationId xmlns:a16="http://schemas.microsoft.com/office/drawing/2014/main" id="{D388CAEB-C387-1DBD-67F3-AD18BEE44A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JavaScript is a </a:t>
            </a:r>
            <a:r>
              <a:rPr lang="fr-FR" altLang="fr-FR" sz="2400"/>
              <a:t>“</a:t>
            </a:r>
            <a:r>
              <a:rPr lang="fr-FR" altLang="ja-JP" sz="2400"/>
              <a:t>complete</a:t>
            </a:r>
            <a:r>
              <a:rPr lang="fr-FR" altLang="fr-FR" sz="2400"/>
              <a:t>”</a:t>
            </a:r>
            <a:r>
              <a:rPr lang="fr-FR" altLang="ja-JP" sz="2400"/>
              <a:t> language: you can use it in many contexts and achieve everything with it you can achieve with any other </a:t>
            </a:r>
            <a:r>
              <a:rPr lang="fr-FR" altLang="fr-FR" sz="2400"/>
              <a:t>“</a:t>
            </a:r>
            <a:r>
              <a:rPr lang="fr-FR" altLang="ja-JP" sz="2400"/>
              <a:t>complete</a:t>
            </a:r>
            <a:r>
              <a:rPr lang="fr-FR" altLang="fr-FR" sz="2400"/>
              <a:t>”</a:t>
            </a:r>
            <a:r>
              <a:rPr lang="fr-FR" altLang="ja-JP" sz="2400"/>
              <a:t> language. </a:t>
            </a:r>
          </a:p>
          <a:p>
            <a:endParaRPr lang="fr-FR" altLang="en-US" sz="2400"/>
          </a:p>
          <a:p>
            <a:r>
              <a:rPr lang="fr-FR" altLang="en-US" sz="2400"/>
              <a:t>Node.js really is just another context: it allows you to run JavaScript code in the backend, outside a browser. </a:t>
            </a:r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FC7E9-C205-03AA-7973-33889F3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re 1">
            <a:extLst>
              <a:ext uri="{FF2B5EF4-FFF2-40B4-BE49-F238E27FC236}">
                <a16:creationId xmlns:a16="http://schemas.microsoft.com/office/drawing/2014/main" id="{311DE075-44E2-042C-A42F-3ADA66622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Server-side JavaScript  - Node.js</a:t>
            </a:r>
          </a:p>
        </p:txBody>
      </p:sp>
      <p:sp>
        <p:nvSpPr>
          <p:cNvPr id="101378" name="Espace réservé du contenu 2">
            <a:extLst>
              <a:ext uri="{FF2B5EF4-FFF2-40B4-BE49-F238E27FC236}">
                <a16:creationId xmlns:a16="http://schemas.microsoft.com/office/drawing/2014/main" id="{B26457D4-E6C0-59BA-FC34-8DA0F4245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Plus, Node.js ships with a lot of useful modules, so you don</a:t>
            </a:r>
            <a:r>
              <a:rPr lang="fr-FR" altLang="fr-FR" sz="2400"/>
              <a:t>’</a:t>
            </a:r>
            <a:r>
              <a:rPr lang="fr-FR" altLang="en-US" sz="2400"/>
              <a:t>t have to write everything from scratch, </a:t>
            </a:r>
          </a:p>
          <a:p>
            <a:endParaRPr lang="fr-FR" altLang="en-US" sz="2400"/>
          </a:p>
          <a:p>
            <a:r>
              <a:rPr lang="fr-FR" altLang="en-US" sz="2400"/>
              <a:t>Thus, Node.js is really two things: a runtime environment and a library.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81C0F-201B-AA1F-6A38-1DB72BB3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re 1">
            <a:extLst>
              <a:ext uri="{FF2B5EF4-FFF2-40B4-BE49-F238E27FC236}">
                <a16:creationId xmlns:a16="http://schemas.microsoft.com/office/drawing/2014/main" id="{F1D60752-DD45-D50E-3DE5-1420072DA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A Webserver</a:t>
            </a:r>
          </a:p>
        </p:txBody>
      </p:sp>
      <p:sp>
        <p:nvSpPr>
          <p:cNvPr id="102402" name="Rectangle 3">
            <a:extLst>
              <a:ext uri="{FF2B5EF4-FFF2-40B4-BE49-F238E27FC236}">
                <a16:creationId xmlns:a16="http://schemas.microsoft.com/office/drawing/2014/main" id="{7C083B92-F1C7-5E79-441F-2A3CC3729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05000"/>
            <a:ext cx="83058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var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http </a:t>
            </a:r>
            <a:r>
              <a:rPr lang="fr-FR" altLang="en-US" sz="1800" b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require(</a:t>
            </a:r>
            <a:r>
              <a:rPr lang="fr-FR" altLang="en-US" sz="1800" b="1">
                <a:solidFill>
                  <a:srgbClr val="4E9A06"/>
                </a:solidFill>
                <a:latin typeface="Monaco" pitchFamily="126" charset="0"/>
              </a:rPr>
              <a:t>"http"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rgbClr val="204A87"/>
                </a:solidFill>
                <a:latin typeface="Monaco" pitchFamily="126" charset="0"/>
              </a:rPr>
              <a:t>function 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sendResponse(request, response)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</a:t>
            </a:r>
            <a:r>
              <a:rPr lang="fr-FR" altLang="en-US" sz="1800">
                <a:solidFill>
                  <a:srgbClr val="000000"/>
                </a:solidFill>
                <a:latin typeface="Monaco" pitchFamily="126" charset="0"/>
              </a:rPr>
              <a:t>response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.writeHead(</a:t>
            </a:r>
            <a:r>
              <a:rPr lang="fr-FR" altLang="en-US" sz="1800" b="1">
                <a:solidFill>
                  <a:srgbClr val="0000CF"/>
                </a:solidFill>
                <a:latin typeface="Monaco" pitchFamily="126" charset="0"/>
              </a:rPr>
              <a:t>200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, {</a:t>
            </a:r>
            <a:r>
              <a:rPr lang="fr-FR" altLang="en-US" sz="1800" b="1">
                <a:solidFill>
                  <a:srgbClr val="4E9A06"/>
                </a:solidFill>
                <a:latin typeface="Monaco" pitchFamily="126" charset="0"/>
              </a:rPr>
              <a:t>"Content-Type"</a:t>
            </a:r>
            <a:r>
              <a:rPr lang="fr-FR" altLang="en-US" sz="1800" b="1">
                <a:solidFill>
                  <a:srgbClr val="CE5C00"/>
                </a:solidFill>
                <a:latin typeface="Monaco" pitchFamily="126" charset="0"/>
              </a:rPr>
              <a:t>: </a:t>
            </a:r>
            <a:r>
              <a:rPr lang="fr-FR" altLang="en-US" sz="1800" b="1">
                <a:solidFill>
                  <a:srgbClr val="4E9A06"/>
                </a:solidFill>
                <a:latin typeface="Monaco" pitchFamily="126" charset="0"/>
              </a:rPr>
              <a:t>"text/plain"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});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  response.write(</a:t>
            </a:r>
            <a:r>
              <a:rPr lang="fr-FR" altLang="en-US" sz="1800" b="1">
                <a:solidFill>
                  <a:srgbClr val="4E9A06"/>
                </a:solidFill>
                <a:latin typeface="Monaco" pitchFamily="126" charset="0"/>
              </a:rPr>
              <a:t>"Hello World"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Monaco" pitchFamily="126" charset="0"/>
              </a:rPr>
              <a:t>  </a:t>
            </a:r>
            <a:r>
              <a:rPr lang="fr-FR" altLang="en-US" sz="1800">
                <a:solidFill>
                  <a:srgbClr val="000000"/>
                </a:solidFill>
                <a:latin typeface="Monaco" pitchFamily="126" charset="0"/>
              </a:rPr>
              <a:t>response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.end();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solidFill>
                  <a:srgbClr val="000000"/>
                </a:solidFill>
                <a:latin typeface="Monaco" pitchFamily="126" charset="0"/>
              </a:rPr>
              <a:t>http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.createServer(sendResponse).listen(</a:t>
            </a:r>
            <a:r>
              <a:rPr lang="fr-FR" altLang="en-US" sz="1800" b="1">
                <a:solidFill>
                  <a:srgbClr val="0000CF"/>
                </a:solidFill>
                <a:latin typeface="Monaco" pitchFamily="126" charset="0"/>
              </a:rPr>
              <a:t>8888</a:t>
            </a:r>
            <a:r>
              <a:rPr lang="fr-FR" altLang="en-US" sz="1800" b="1">
                <a:solidFill>
                  <a:srgbClr val="000000"/>
                </a:solidFill>
                <a:latin typeface="Monaco" pitchFamily="126" charset="0"/>
              </a:rPr>
              <a:t>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D023B-3807-E9CB-5BD9-DFB4316E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re 1">
            <a:extLst>
              <a:ext uri="{FF2B5EF4-FFF2-40B4-BE49-F238E27FC236}">
                <a16:creationId xmlns:a16="http://schemas.microsoft.com/office/drawing/2014/main" id="{4606DDDB-15AA-7E3C-B0CA-7324C38AD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npm </a:t>
            </a:r>
            <a:r>
              <a:rPr lang="mr-IN" altLang="en-US"/>
              <a:t>–</a:t>
            </a:r>
            <a:r>
              <a:rPr lang="en-US" altLang="en-US"/>
              <a:t> Node Package Manager</a:t>
            </a:r>
            <a:endParaRPr lang="fr-FR" altLang="en-US"/>
          </a:p>
        </p:txBody>
      </p:sp>
      <p:sp>
        <p:nvSpPr>
          <p:cNvPr id="103426" name="Rectangle 4">
            <a:extLst>
              <a:ext uri="{FF2B5EF4-FFF2-40B4-BE49-F238E27FC236}">
                <a16:creationId xmlns:a16="http://schemas.microsoft.com/office/drawing/2014/main" id="{C2C83097-E41B-0530-76D5-17AC62F7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05000"/>
            <a:ext cx="8763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i="1">
                <a:solidFill>
                  <a:srgbClr val="FF0000"/>
                </a:solidFill>
              </a:rPr>
              <a:t>npm install upper-case</a:t>
            </a:r>
            <a:endParaRPr lang="fr-FR" altLang="en-US" sz="2400" i="1">
              <a:solidFill>
                <a:srgbClr val="FF0000"/>
              </a:solidFill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 i="1">
              <a:solidFill>
                <a:srgbClr val="000000"/>
              </a:solidFill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 i="1">
              <a:solidFill>
                <a:srgbClr val="000000"/>
              </a:solidFill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solidFill>
                  <a:srgbClr val="000000"/>
                </a:solidFill>
                <a:latin typeface="Monaco" pitchFamily="126" charset="0"/>
              </a:rPr>
              <a:t>//hello-world.js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 i="1">
              <a:solidFill>
                <a:srgbClr val="000000"/>
              </a:solidFill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solidFill>
                  <a:srgbClr val="000000"/>
                </a:solidFill>
                <a:latin typeface="Monaco" pitchFamily="126" charset="0"/>
              </a:rPr>
              <a:t>upper </a:t>
            </a:r>
            <a:r>
              <a:rPr lang="fr-FR" altLang="en-US" sz="1800" b="1" i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require(</a:t>
            </a:r>
            <a:r>
              <a:rPr lang="fr-FR" altLang="en-US" sz="1800" b="1" i="1">
                <a:solidFill>
                  <a:srgbClr val="4E9A06"/>
                </a:solidFill>
                <a:latin typeface="Monaco" pitchFamily="126" charset="0"/>
              </a:rPr>
              <a:t>"upper-case"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solidFill>
                  <a:srgbClr val="000000"/>
                </a:solidFill>
                <a:latin typeface="Monaco" pitchFamily="126" charset="0"/>
              </a:rPr>
              <a:t>console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.log(upper(</a:t>
            </a:r>
            <a:r>
              <a:rPr lang="fr-FR" altLang="en-US" sz="1800" b="1" i="1">
                <a:solidFill>
                  <a:srgbClr val="4E9A06"/>
                </a:solidFill>
                <a:latin typeface="Monaco" pitchFamily="126" charset="0"/>
              </a:rPr>
              <a:t>"Hello World"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));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61270-BBEA-F126-A0AB-907674BE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re 1">
            <a:extLst>
              <a:ext uri="{FF2B5EF4-FFF2-40B4-BE49-F238E27FC236}">
                <a16:creationId xmlns:a16="http://schemas.microsoft.com/office/drawing/2014/main" id="{7F81673C-7AB5-D3FA-D0DA-31E69B522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back to Truffle ...</a:t>
            </a:r>
          </a:p>
        </p:txBody>
      </p:sp>
      <p:sp>
        <p:nvSpPr>
          <p:cNvPr id="104450" name="Espace réservé du contenu 2">
            <a:extLst>
              <a:ext uri="{FF2B5EF4-FFF2-40B4-BE49-F238E27FC236}">
                <a16:creationId xmlns:a16="http://schemas.microsoft.com/office/drawing/2014/main" id="{B41CE682-5CAA-FB1E-4B16-9A2E6D3C74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Sweet Tool for the Smart Contracts</a:t>
            </a:r>
          </a:p>
          <a:p>
            <a:r>
              <a:rPr lang="fr-FR" altLang="en-US" sz="2400"/>
              <a:t>A development environment for blockchains using the Ethereum Virtual Machine (EVM), aiming to make life as a developer easier.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792B5CE-FDAE-100A-AE81-10A0FEFE8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733800"/>
            <a:ext cx="340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800" i="1">
                <a:solidFill>
                  <a:srgbClr val="FF0000"/>
                </a:solidFill>
              </a:rPr>
              <a:t>npm install truffle 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AEFD1-2F94-E57F-C8E5-3F403BA5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re 1">
            <a:extLst>
              <a:ext uri="{FF2B5EF4-FFF2-40B4-BE49-F238E27FC236}">
                <a16:creationId xmlns:a16="http://schemas.microsoft.com/office/drawing/2014/main" id="{34A87C7D-0996-8FBB-B429-A1D335603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The Truffle workflow</a:t>
            </a:r>
          </a:p>
        </p:txBody>
      </p:sp>
      <p:sp>
        <p:nvSpPr>
          <p:cNvPr id="105474" name="Espace réservé du contenu 2">
            <a:extLst>
              <a:ext uri="{FF2B5EF4-FFF2-40B4-BE49-F238E27FC236}">
                <a16:creationId xmlns:a16="http://schemas.microsoft.com/office/drawing/2014/main" id="{9BB66EAA-EB1A-A97E-AEFB-DD28EE19A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You can create a bare project template or you can use Truffle Boxes, which are example applications and project templates. </a:t>
            </a:r>
          </a:p>
          <a:p>
            <a:endParaRPr lang="fr-FR" altLang="en-US" sz="2400"/>
          </a:p>
          <a:p>
            <a:r>
              <a:rPr lang="fr-FR" altLang="en-US" sz="2400"/>
              <a:t>We wont use the boxes, however the MetaCoin box is a good start</a:t>
            </a:r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5A1BC-D219-39D7-F17E-85DDC544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re 1">
            <a:extLst>
              <a:ext uri="{FF2B5EF4-FFF2-40B4-BE49-F238E27FC236}">
                <a16:creationId xmlns:a16="http://schemas.microsoft.com/office/drawing/2014/main" id="{5A7CA838-E49C-98E0-9EC8-1A5582986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The Truffle workflow </a:t>
            </a:r>
            <a:r>
              <a:rPr lang="mr-IN" altLang="en-US"/>
              <a:t>–</a:t>
            </a:r>
            <a:r>
              <a:rPr lang="fr-FR" altLang="en-US"/>
              <a:t> New Project</a:t>
            </a:r>
          </a:p>
        </p:txBody>
      </p:sp>
      <p:sp>
        <p:nvSpPr>
          <p:cNvPr id="106498" name="Espace réservé du contenu 2">
            <a:extLst>
              <a:ext uri="{FF2B5EF4-FFF2-40B4-BE49-F238E27FC236}">
                <a16:creationId xmlns:a16="http://schemas.microsoft.com/office/drawing/2014/main" id="{BC682E1C-3573-8E49-2475-DCDF05B6B3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Create a directory somewhere to store our truffle project. </a:t>
            </a:r>
          </a:p>
          <a:p>
            <a:r>
              <a:rPr lang="fr-FR" altLang="en-US" sz="2400"/>
              <a:t>In my case, the path is ~/ethereum/truffle/simplestorage</a:t>
            </a:r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</p:txBody>
      </p:sp>
      <p:pic>
        <p:nvPicPr>
          <p:cNvPr id="106499" name="Image 3" descr="Screenshot 2019-11-05 at 9.00.37 AM.pdf">
            <a:extLst>
              <a:ext uri="{FF2B5EF4-FFF2-40B4-BE49-F238E27FC236}">
                <a16:creationId xmlns:a16="http://schemas.microsoft.com/office/drawing/2014/main" id="{F642D061-682B-CE70-E769-C8B5C3EA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397510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Image 4" descr="Screenshot 2019-11-05 at 9.01.06 AM.pdf">
            <a:extLst>
              <a:ext uri="{FF2B5EF4-FFF2-40B4-BE49-F238E27FC236}">
                <a16:creationId xmlns:a16="http://schemas.microsoft.com/office/drawing/2014/main" id="{223C9AAD-B2F7-A42E-41C6-C4D0E5BA6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32"/>
          <a:stretch>
            <a:fillRect/>
          </a:stretch>
        </p:blipFill>
        <p:spPr bwMode="auto">
          <a:xfrm>
            <a:off x="5181600" y="3124200"/>
            <a:ext cx="35433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536A5-F939-007E-6859-94279B71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re 1">
            <a:extLst>
              <a:ext uri="{FF2B5EF4-FFF2-40B4-BE49-F238E27FC236}">
                <a16:creationId xmlns:a16="http://schemas.microsoft.com/office/drawing/2014/main" id="{98421215-F734-16A1-4D9B-0ED2E80C3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The Truffle workflow </a:t>
            </a:r>
            <a:r>
              <a:rPr lang="mr-IN" altLang="en-US"/>
              <a:t>–</a:t>
            </a:r>
            <a:r>
              <a:rPr lang="fr-FR" altLang="en-US"/>
              <a:t> New Project</a:t>
            </a:r>
          </a:p>
        </p:txBody>
      </p:sp>
      <p:sp>
        <p:nvSpPr>
          <p:cNvPr id="107522" name="Espace réservé du contenu 2">
            <a:extLst>
              <a:ext uri="{FF2B5EF4-FFF2-40B4-BE49-F238E27FC236}">
                <a16:creationId xmlns:a16="http://schemas.microsoft.com/office/drawing/2014/main" id="{B9E7BF29-0362-9306-AEB1-C71D7F36BB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Truffle has created a directory structure for us</a:t>
            </a:r>
          </a:p>
          <a:p>
            <a:pPr lvl="1"/>
            <a:r>
              <a:rPr lang="fr-FR" altLang="en-US" sz="2000"/>
              <a:t>The contracts subfolder will host all our contracts, and once compiled the output is stored in build folder. There is already a contract there named migrations.sol. </a:t>
            </a:r>
          </a:p>
          <a:p>
            <a:pPr lvl="1"/>
            <a:endParaRPr lang="fr-FR" altLang="en-US" sz="2000"/>
          </a:p>
          <a:p>
            <a:pPr lvl="1"/>
            <a:r>
              <a:rPr lang="fr-FR" altLang="en-US" sz="2000"/>
              <a:t>The migrations folder will contain migration scripts used by truffle to manage deployments.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5A108-6A92-CBCA-CDEF-4CCED33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re 1">
            <a:extLst>
              <a:ext uri="{FF2B5EF4-FFF2-40B4-BE49-F238E27FC236}">
                <a16:creationId xmlns:a16="http://schemas.microsoft.com/office/drawing/2014/main" id="{26E3BC6F-21C2-DF12-23BC-044305F1F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08546" name="Espace réservé du contenu 2">
            <a:extLst>
              <a:ext uri="{FF2B5EF4-FFF2-40B4-BE49-F238E27FC236}">
                <a16:creationId xmlns:a16="http://schemas.microsoft.com/office/drawing/2014/main" id="{CF791101-0EFA-CABC-B5DC-31614643E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For our SimpleStorage contract, lets place the source under the contracts folder, our file is named </a:t>
            </a:r>
            <a:r>
              <a:rPr lang="fr-FR" altLang="en-US" sz="2400" i="1"/>
              <a:t>SimpleStorage.sol</a:t>
            </a:r>
          </a:p>
          <a:p>
            <a:endParaRPr lang="fr-FR" altLang="en-US" sz="2400" i="1"/>
          </a:p>
          <a:p>
            <a:endParaRPr lang="fr-FR" altLang="en-US" sz="2000"/>
          </a:p>
        </p:txBody>
      </p:sp>
      <p:pic>
        <p:nvPicPr>
          <p:cNvPr id="108547" name="Image 3" descr="Screenshot 2019-11-05 at 9.09.46 AM.pdf">
            <a:extLst>
              <a:ext uri="{FF2B5EF4-FFF2-40B4-BE49-F238E27FC236}">
                <a16:creationId xmlns:a16="http://schemas.microsoft.com/office/drawing/2014/main" id="{32B37FDA-1075-D854-147F-E5C28FD3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00400"/>
            <a:ext cx="3009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E3E72-9C62-7537-EB2B-2C87D573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re 1">
            <a:extLst>
              <a:ext uri="{FF2B5EF4-FFF2-40B4-BE49-F238E27FC236}">
                <a16:creationId xmlns:a16="http://schemas.microsoft.com/office/drawing/2014/main" id="{34BD9910-9A20-0439-3820-A8FC4B628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09570" name="Espace réservé du contenu 2">
            <a:extLst>
              <a:ext uri="{FF2B5EF4-FFF2-40B4-BE49-F238E27FC236}">
                <a16:creationId xmlns:a16="http://schemas.microsoft.com/office/drawing/2014/main" id="{758D63DC-2D18-12D8-11EE-C1651EDDF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To compile our contract, we can use truffle compile. You will notice the build folder in the directory structure. </a:t>
            </a:r>
            <a:endParaRPr lang="fr-FR" altLang="en-US" sz="2400" i="1"/>
          </a:p>
          <a:p>
            <a:endParaRPr lang="fr-FR" altLang="en-US" sz="2400" i="1"/>
          </a:p>
          <a:p>
            <a:endParaRPr lang="fr-FR" altLang="en-US" sz="2000"/>
          </a:p>
        </p:txBody>
      </p:sp>
      <p:pic>
        <p:nvPicPr>
          <p:cNvPr id="109571" name="Image 4" descr="Screenshot 2019-11-05 at 9.12.52 AM.pdf">
            <a:extLst>
              <a:ext uri="{FF2B5EF4-FFF2-40B4-BE49-F238E27FC236}">
                <a16:creationId xmlns:a16="http://schemas.microsoft.com/office/drawing/2014/main" id="{F2606C44-F0D0-40F9-17D3-C11F6220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1800"/>
            <a:ext cx="6062663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39878-B1C6-C4AA-964B-44CFB9BA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78;p16">
            <a:extLst>
              <a:ext uri="{FF2B5EF4-FFF2-40B4-BE49-F238E27FC236}">
                <a16:creationId xmlns:a16="http://schemas.microsoft.com/office/drawing/2014/main" id="{0D2355D6-BEC1-6A0E-D1DD-DE6DFCE8397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254250"/>
            <a:ext cx="7772400" cy="1046163"/>
          </a:xfrm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/>
              <a:t>Hot and Cold Storage</a:t>
            </a:r>
            <a:endParaRPr lang="en-US" alt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392F4-895A-B6BD-37EA-06A96DB8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5CD26-093A-4D76-A1DC-0C10F112FD8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re 1">
            <a:extLst>
              <a:ext uri="{FF2B5EF4-FFF2-40B4-BE49-F238E27FC236}">
                <a16:creationId xmlns:a16="http://schemas.microsoft.com/office/drawing/2014/main" id="{CC9E260E-1DEE-93C3-A16C-2FC3C7C9E3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0594" name="Espace réservé du contenu 2">
            <a:extLst>
              <a:ext uri="{FF2B5EF4-FFF2-40B4-BE49-F238E27FC236}">
                <a16:creationId xmlns:a16="http://schemas.microsoft.com/office/drawing/2014/main" id="{555219F1-F306-545D-00A9-3B7DD1825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To migrate our contract to the network (Ganache by default but others can be configured), we can use truffle migrate. </a:t>
            </a:r>
          </a:p>
          <a:p>
            <a:r>
              <a:rPr lang="fr-FR" altLang="en-US" sz="2400"/>
              <a:t>To better explore the processes, create a new workspace in Ganache. We are at block 0. </a:t>
            </a:r>
          </a:p>
          <a:p>
            <a:endParaRPr lang="fr-FR" altLang="en-US" sz="2400" i="1"/>
          </a:p>
          <a:p>
            <a:endParaRPr lang="fr-FR" alt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A26FD-8A10-037B-7135-6255BC6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re 1">
            <a:extLst>
              <a:ext uri="{FF2B5EF4-FFF2-40B4-BE49-F238E27FC236}">
                <a16:creationId xmlns:a16="http://schemas.microsoft.com/office/drawing/2014/main" id="{F5128B8F-5C59-F185-5A05-8083DC90C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A6766-C496-916A-FB93-4CB8D1031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2400" dirty="0"/>
              <a:t>To </a:t>
            </a:r>
            <a:r>
              <a:rPr lang="fr-FR" sz="2400" dirty="0" err="1"/>
              <a:t>migrate</a:t>
            </a:r>
            <a:r>
              <a:rPr lang="fr-FR" sz="2400" dirty="0"/>
              <a:t>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contract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use </a:t>
            </a:r>
            <a:r>
              <a:rPr lang="fr-FR" sz="2400" dirty="0" err="1"/>
              <a:t>truffle</a:t>
            </a:r>
            <a:r>
              <a:rPr lang="fr-FR" sz="2400" dirty="0"/>
              <a:t> </a:t>
            </a:r>
            <a:r>
              <a:rPr lang="fr-FR" sz="2400" dirty="0" err="1"/>
              <a:t>migrate</a:t>
            </a:r>
            <a:r>
              <a:rPr lang="fr-FR" sz="2400" dirty="0"/>
              <a:t>. </a:t>
            </a:r>
            <a:r>
              <a:rPr lang="fr-FR" sz="2400" dirty="0" err="1"/>
              <a:t>Unfortunately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didnt</a:t>
            </a:r>
            <a:r>
              <a:rPr lang="fr-FR" sz="2400" dirty="0"/>
              <a:t> </a:t>
            </a:r>
            <a:r>
              <a:rPr lang="fr-FR" sz="2400" dirty="0" err="1"/>
              <a:t>migrate</a:t>
            </a:r>
            <a:r>
              <a:rPr lang="fr-FR" sz="2400" dirty="0"/>
              <a:t>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contract</a:t>
            </a:r>
            <a:r>
              <a:rPr lang="fr-FR" sz="2400" dirty="0"/>
              <a:t> but </a:t>
            </a:r>
            <a:r>
              <a:rPr lang="fr-FR" sz="2400" dirty="0" err="1"/>
              <a:t>rather</a:t>
            </a:r>
            <a:r>
              <a:rPr lang="fr-FR" sz="2400" dirty="0"/>
              <a:t> the migration </a:t>
            </a:r>
            <a:r>
              <a:rPr lang="fr-FR" sz="2400" dirty="0" err="1"/>
              <a:t>contract</a:t>
            </a:r>
            <a:r>
              <a:rPr lang="fr-FR" sz="2400" dirty="0"/>
              <a:t>. </a:t>
            </a:r>
          </a:p>
          <a:p>
            <a:pPr marL="0" indent="0">
              <a:buFontTx/>
              <a:buNone/>
              <a:defRPr/>
            </a:pPr>
            <a:r>
              <a:rPr lang="fr-FR" sz="2400" dirty="0"/>
              <a:t> </a:t>
            </a:r>
          </a:p>
          <a:p>
            <a:pPr>
              <a:defRPr/>
            </a:pPr>
            <a:endParaRPr lang="fr-FR" sz="2400" i="1" dirty="0"/>
          </a:p>
          <a:p>
            <a:pPr>
              <a:defRPr/>
            </a:pPr>
            <a:endParaRPr lang="fr-FR" sz="2000" dirty="0"/>
          </a:p>
        </p:txBody>
      </p:sp>
      <p:pic>
        <p:nvPicPr>
          <p:cNvPr id="111619" name="Image 3" descr="Screenshot 2019-11-05 at 9.25.24 AM.pdf">
            <a:extLst>
              <a:ext uri="{FF2B5EF4-FFF2-40B4-BE49-F238E27FC236}">
                <a16:creationId xmlns:a16="http://schemas.microsoft.com/office/drawing/2014/main" id="{0A31D008-9A61-9C27-9E43-875065D3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47672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0067C-FBC5-DBA8-D135-D1103BF2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re 1">
            <a:extLst>
              <a:ext uri="{FF2B5EF4-FFF2-40B4-BE49-F238E27FC236}">
                <a16:creationId xmlns:a16="http://schemas.microsoft.com/office/drawing/2014/main" id="{B1CCA6F4-A325-10FA-ADDF-BF9CC7538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pic>
        <p:nvPicPr>
          <p:cNvPr id="112642" name="Image 4" descr="Screenshot 2019-11-05 at 9.26.40 AM.pdf">
            <a:extLst>
              <a:ext uri="{FF2B5EF4-FFF2-40B4-BE49-F238E27FC236}">
                <a16:creationId xmlns:a16="http://schemas.microsoft.com/office/drawing/2014/main" id="{6743221D-D36F-E786-77BC-83B9AC995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6588"/>
            <a:ext cx="844073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3" name="Image 5" descr="Screenshot 2019-11-05 at 9.26.53 AM.pdf">
            <a:extLst>
              <a:ext uri="{FF2B5EF4-FFF2-40B4-BE49-F238E27FC236}">
                <a16:creationId xmlns:a16="http://schemas.microsoft.com/office/drawing/2014/main" id="{EBADA34B-8DBB-F8C4-C4B3-785301197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84582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50BF8-0D93-7FEA-6E0B-2B72D0FD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re 1">
            <a:extLst>
              <a:ext uri="{FF2B5EF4-FFF2-40B4-BE49-F238E27FC236}">
                <a16:creationId xmlns:a16="http://schemas.microsoft.com/office/drawing/2014/main" id="{5D3CFFFF-C976-7EAE-6E8D-B9A47E4EA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3666" name="Espace réservé du contenu 2">
            <a:extLst>
              <a:ext uri="{FF2B5EF4-FFF2-40B4-BE49-F238E27FC236}">
                <a16:creationId xmlns:a16="http://schemas.microsoft.com/office/drawing/2014/main" id="{22E3CCEB-D5B9-3247-EC86-50D55D29EA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The migration process is handled by updating state in the migrations.sol. </a:t>
            </a:r>
          </a:p>
          <a:p>
            <a:r>
              <a:rPr lang="fr-FR" altLang="en-US" sz="2400"/>
              <a:t>This is why we see two transactions, one for contract creation and one for updating state. </a:t>
            </a:r>
          </a:p>
          <a:p>
            <a:endParaRPr lang="fr-FR" altLang="en-US" sz="2400"/>
          </a:p>
          <a:p>
            <a:r>
              <a:rPr lang="fr-FR" altLang="en-US" sz="2400"/>
              <a:t>State is linked to migration scripts in the migrations folder and the migration command processes scripts there </a:t>
            </a:r>
            <a:r>
              <a:rPr lang="fr-FR" altLang="en-US" sz="2400" b="1" i="1"/>
              <a:t>in the increasing order.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5F982-1F8C-5212-7BD3-8ECC809A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83</a:t>
            </a:fld>
            <a:endParaRPr lang="en-US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re 1">
            <a:extLst>
              <a:ext uri="{FF2B5EF4-FFF2-40B4-BE49-F238E27FC236}">
                <a16:creationId xmlns:a16="http://schemas.microsoft.com/office/drawing/2014/main" id="{FD00D216-FD39-CB46-F327-29E6E990A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4690" name="Espace réservé du contenu 2">
            <a:extLst>
              <a:ext uri="{FF2B5EF4-FFF2-40B4-BE49-F238E27FC236}">
                <a16:creationId xmlns:a16="http://schemas.microsoft.com/office/drawing/2014/main" id="{EE683870-AB83-D2E6-61F6-1DBADFCE8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If we run the migration script again, it wont do anything.</a:t>
            </a:r>
          </a:p>
          <a:p>
            <a:r>
              <a:rPr lang="fr-FR" altLang="en-US" sz="2400"/>
              <a:t>This is because the state being maintained in the migration.sol is up to date. </a:t>
            </a:r>
          </a:p>
        </p:txBody>
      </p:sp>
      <p:pic>
        <p:nvPicPr>
          <p:cNvPr id="114691" name="Image 3" descr="Screenshot 2019-11-05 at 10.05.47 AM.pdf">
            <a:extLst>
              <a:ext uri="{FF2B5EF4-FFF2-40B4-BE49-F238E27FC236}">
                <a16:creationId xmlns:a16="http://schemas.microsoft.com/office/drawing/2014/main" id="{C6F3820F-5DEE-633B-55DC-53FBABDAE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8648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EF0C3-43EC-DF9B-7C56-AC0A2E16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84</a:t>
            </a:fld>
            <a:endParaRPr lang="en-US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re 1">
            <a:extLst>
              <a:ext uri="{FF2B5EF4-FFF2-40B4-BE49-F238E27FC236}">
                <a16:creationId xmlns:a16="http://schemas.microsoft.com/office/drawing/2014/main" id="{0F1D759B-694F-4328-047C-0E851BF18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5714" name="Espace réservé du contenu 2">
            <a:extLst>
              <a:ext uri="{FF2B5EF4-FFF2-40B4-BE49-F238E27FC236}">
                <a16:creationId xmlns:a16="http://schemas.microsoft.com/office/drawing/2014/main" id="{11EFFBEF-C13B-1784-A54C-01B956706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As per our structure, we only have a single file in the folder, </a:t>
            </a:r>
            <a:r>
              <a:rPr lang="fr-FR" altLang="en-US" sz="2400" i="1"/>
              <a:t>1_initial_migration.js </a:t>
            </a:r>
            <a:r>
              <a:rPr lang="fr-FR" altLang="en-US" sz="2400"/>
              <a:t>with following contents</a:t>
            </a:r>
          </a:p>
        </p:txBody>
      </p:sp>
      <p:sp>
        <p:nvSpPr>
          <p:cNvPr id="115715" name="Rectangle 4">
            <a:extLst>
              <a:ext uri="{FF2B5EF4-FFF2-40B4-BE49-F238E27FC236}">
                <a16:creationId xmlns:a16="http://schemas.microsoft.com/office/drawing/2014/main" id="{7843A415-0AE4-8DEA-7659-C2804AB3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76600"/>
            <a:ext cx="7239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 i="1">
                <a:solidFill>
                  <a:srgbClr val="204A87"/>
                </a:solidFill>
                <a:latin typeface="Monaco" pitchFamily="126" charset="0"/>
              </a:rPr>
              <a:t>const 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Migrations </a:t>
            </a:r>
            <a:r>
              <a:rPr lang="fr-FR" altLang="en-US" sz="1800" b="1" i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artifacts.require(</a:t>
            </a:r>
            <a:r>
              <a:rPr lang="fr-FR" altLang="en-US" sz="1800" b="1" i="1">
                <a:solidFill>
                  <a:srgbClr val="4E9A06"/>
                </a:solidFill>
                <a:latin typeface="Monaco" pitchFamily="126" charset="0"/>
              </a:rPr>
              <a:t>"Migrations"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 i="1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solidFill>
                  <a:srgbClr val="000000"/>
                </a:solidFill>
                <a:latin typeface="Monaco" pitchFamily="126" charset="0"/>
              </a:rPr>
              <a:t>module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.exports </a:t>
            </a:r>
            <a:r>
              <a:rPr lang="fr-FR" altLang="en-US" sz="1800" b="1" i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 i="1">
                <a:solidFill>
                  <a:srgbClr val="204A87"/>
                </a:solidFill>
                <a:latin typeface="Monaco" pitchFamily="126" charset="0"/>
              </a:rPr>
              <a:t>function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(deployer)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>
                <a:latin typeface="Monaco" pitchFamily="126" charset="0"/>
              </a:rPr>
              <a:t>  </a:t>
            </a:r>
            <a:r>
              <a:rPr lang="fr-FR" altLang="en-US" sz="1800" i="1">
                <a:solidFill>
                  <a:srgbClr val="000000"/>
                </a:solidFill>
                <a:latin typeface="Monaco" pitchFamily="126" charset="0"/>
              </a:rPr>
              <a:t>deployer</a:t>
            </a:r>
            <a:r>
              <a:rPr lang="fr-FR" altLang="en-US" sz="1800" b="1" i="1">
                <a:solidFill>
                  <a:srgbClr val="000000"/>
                </a:solidFill>
                <a:latin typeface="Monaco" pitchFamily="126" charset="0"/>
              </a:rPr>
              <a:t>.deploy(Migrations);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b="1" i="1">
                <a:solidFill>
                  <a:srgbClr val="000000"/>
                </a:solidFill>
                <a:latin typeface="Monaco" pitchFamily="126" charset="0"/>
              </a:rPr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C5109-5DCD-B8EF-AD71-5F42E63F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re 1">
            <a:extLst>
              <a:ext uri="{FF2B5EF4-FFF2-40B4-BE49-F238E27FC236}">
                <a16:creationId xmlns:a16="http://schemas.microsoft.com/office/drawing/2014/main" id="{C24F72ED-FA7B-9935-6634-3502EDA84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6738" name="Espace réservé du contenu 2">
            <a:extLst>
              <a:ext uri="{FF2B5EF4-FFF2-40B4-BE49-F238E27FC236}">
                <a16:creationId xmlns:a16="http://schemas.microsoft.com/office/drawing/2014/main" id="{21D7144C-A1DE-C484-6BC1-66EC66FCC6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 dirty="0"/>
              <a:t>No </a:t>
            </a:r>
            <a:r>
              <a:rPr lang="fr-FR" altLang="en-US" sz="2400" dirty="0" err="1"/>
              <a:t>wonder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why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our</a:t>
            </a:r>
            <a:r>
              <a:rPr lang="fr-FR" altLang="en-US" sz="2400" dirty="0"/>
              <a:t> migration command </a:t>
            </a:r>
            <a:r>
              <a:rPr lang="fr-FR" altLang="en-US" sz="2400" dirty="0" err="1"/>
              <a:t>didnt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deploy</a:t>
            </a:r>
            <a:r>
              <a:rPr lang="fr-FR" altLang="en-US" sz="2400" dirty="0"/>
              <a:t> the </a:t>
            </a:r>
            <a:r>
              <a:rPr lang="fr-FR" altLang="en-US" sz="2400" dirty="0" err="1"/>
              <a:t>SimpleStorage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contract</a:t>
            </a:r>
            <a:r>
              <a:rPr lang="fr-FR" altLang="en-US" sz="2400" dirty="0"/>
              <a:t>. </a:t>
            </a:r>
            <a:r>
              <a:rPr lang="fr-FR" altLang="en-US" sz="2400" dirty="0" err="1"/>
              <a:t>We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didnt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ask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it</a:t>
            </a:r>
            <a:r>
              <a:rPr lang="fr-FR" altLang="en-US" sz="2400" dirty="0"/>
              <a:t> to!</a:t>
            </a:r>
          </a:p>
          <a:p>
            <a:endParaRPr lang="fr-FR" altLang="en-US" sz="2400" dirty="0"/>
          </a:p>
          <a:p>
            <a:r>
              <a:rPr lang="fr-FR" altLang="en-US" sz="2400" dirty="0" err="1"/>
              <a:t>Lets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add</a:t>
            </a:r>
            <a:r>
              <a:rPr lang="fr-FR" altLang="en-US" sz="2400" dirty="0"/>
              <a:t> </a:t>
            </a:r>
            <a:r>
              <a:rPr lang="fr-FR" altLang="en-US" sz="2400" dirty="0" err="1"/>
              <a:t>another</a:t>
            </a:r>
            <a:r>
              <a:rPr lang="fr-FR" altLang="en-US" sz="2400" dirty="0"/>
              <a:t> file in the migrations folder, </a:t>
            </a:r>
            <a:r>
              <a:rPr lang="fr-FR" altLang="en-US" sz="2400" dirty="0" err="1"/>
              <a:t>named</a:t>
            </a:r>
            <a:r>
              <a:rPr lang="fr-FR" altLang="en-US" sz="2400" dirty="0"/>
              <a:t> </a:t>
            </a:r>
            <a:r>
              <a:rPr lang="fr-FR" altLang="en-US" sz="2400" i="1" dirty="0"/>
              <a:t>2_simpStor_initial_migration.js, </a:t>
            </a:r>
            <a:r>
              <a:rPr lang="fr-FR" altLang="en-US" sz="2400" dirty="0" err="1"/>
              <a:t>with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following</a:t>
            </a:r>
            <a:r>
              <a:rPr lang="fr-FR" altLang="en-US" sz="2400" dirty="0"/>
              <a:t> contents </a:t>
            </a:r>
          </a:p>
          <a:p>
            <a:endParaRPr lang="fr-FR" altLang="en-US" sz="2400" dirty="0"/>
          </a:p>
          <a:p>
            <a:endParaRPr lang="fr-FR" altLang="en-US" sz="2400" dirty="0"/>
          </a:p>
        </p:txBody>
      </p:sp>
      <p:sp>
        <p:nvSpPr>
          <p:cNvPr id="116739" name="Rectangle 4">
            <a:extLst>
              <a:ext uri="{FF2B5EF4-FFF2-40B4-BE49-F238E27FC236}">
                <a16:creationId xmlns:a16="http://schemas.microsoft.com/office/drawing/2014/main" id="{8FEF777B-FA87-6ABC-7D48-6C283FA80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189413"/>
            <a:ext cx="83820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b="1" i="1" dirty="0" err="1">
                <a:solidFill>
                  <a:srgbClr val="204A87"/>
                </a:solidFill>
                <a:latin typeface="Monaco" pitchFamily="126" charset="0"/>
              </a:rPr>
              <a:t>const</a:t>
            </a:r>
            <a:r>
              <a:rPr lang="fr-FR" altLang="en-US" sz="1800" b="1" i="1" dirty="0">
                <a:solidFill>
                  <a:srgbClr val="204A87"/>
                </a:solidFill>
                <a:latin typeface="Monaco" pitchFamily="126" charset="0"/>
              </a:rPr>
              <a:t> 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SimpleStorage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 </a:t>
            </a:r>
            <a:r>
              <a:rPr lang="fr-FR" altLang="en-US" sz="1800" b="1" i="1" dirty="0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artifacts.require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(</a:t>
            </a:r>
            <a:r>
              <a:rPr lang="fr-FR" altLang="en-US" sz="1800" b="1" i="1" dirty="0">
                <a:solidFill>
                  <a:srgbClr val="4E9A06"/>
                </a:solidFill>
                <a:latin typeface="Monaco" pitchFamily="126" charset="0"/>
              </a:rPr>
              <a:t>"</a:t>
            </a:r>
            <a:r>
              <a:rPr lang="fr-FR" altLang="en-US" sz="1800" b="1" i="1" dirty="0" err="1">
                <a:solidFill>
                  <a:srgbClr val="4E9A06"/>
                </a:solidFill>
                <a:latin typeface="Monaco" pitchFamily="126" charset="0"/>
              </a:rPr>
              <a:t>SimpleStorage</a:t>
            </a:r>
            <a:r>
              <a:rPr lang="fr-FR" altLang="en-US" sz="1800" b="1" i="1" dirty="0">
                <a:solidFill>
                  <a:srgbClr val="4E9A06"/>
                </a:solidFill>
                <a:latin typeface="Monaco" pitchFamily="126" charset="0"/>
              </a:rPr>
              <a:t>"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1800" i="1" dirty="0">
              <a:latin typeface="Monaco" pitchFamily="12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 dirty="0" err="1">
                <a:solidFill>
                  <a:srgbClr val="000000"/>
                </a:solidFill>
                <a:latin typeface="Monaco" pitchFamily="126" charset="0"/>
              </a:rPr>
              <a:t>module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.exports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 </a:t>
            </a:r>
            <a:r>
              <a:rPr lang="fr-FR" altLang="en-US" sz="1800" b="1" i="1" dirty="0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fr-FR" altLang="en-US" sz="1800" b="1" i="1" dirty="0" err="1">
                <a:solidFill>
                  <a:srgbClr val="204A87"/>
                </a:solidFill>
                <a:latin typeface="Monaco" pitchFamily="126" charset="0"/>
              </a:rPr>
              <a:t>function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(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deployer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 i="1" dirty="0">
                <a:latin typeface="Monaco" pitchFamily="126" charset="0"/>
              </a:rPr>
              <a:t>  </a:t>
            </a:r>
            <a:r>
              <a:rPr lang="fr-FR" altLang="en-US" sz="1800" i="1" dirty="0" err="1">
                <a:solidFill>
                  <a:srgbClr val="000000"/>
                </a:solidFill>
                <a:latin typeface="Monaco" pitchFamily="126" charset="0"/>
              </a:rPr>
              <a:t>deployer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.deploy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(</a:t>
            </a:r>
            <a:r>
              <a:rPr lang="fr-FR" altLang="en-US" sz="1800" b="1" i="1" dirty="0" err="1">
                <a:solidFill>
                  <a:srgbClr val="000000"/>
                </a:solidFill>
                <a:latin typeface="Monaco" pitchFamily="126" charset="0"/>
              </a:rPr>
              <a:t>SimpleStorage</a:t>
            </a:r>
            <a:r>
              <a:rPr lang="fr-FR" altLang="en-US" sz="1800" b="1" i="1" dirty="0">
                <a:solidFill>
                  <a:srgbClr val="000000"/>
                </a:solidFill>
                <a:latin typeface="Monaco" pitchFamily="126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1800" b="1" i="1" dirty="0">
                <a:solidFill>
                  <a:srgbClr val="000000"/>
                </a:solidFill>
                <a:latin typeface="Monaco" pitchFamily="126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mr-IN" altLang="en-US" sz="1800" b="1" i="1" dirty="0">
              <a:solidFill>
                <a:srgbClr val="000000"/>
              </a:solidFill>
              <a:latin typeface="Monaco" pitchFamily="12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7922A-ACC2-AEF5-F99F-B16C9EE7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re 1">
            <a:extLst>
              <a:ext uri="{FF2B5EF4-FFF2-40B4-BE49-F238E27FC236}">
                <a16:creationId xmlns:a16="http://schemas.microsoft.com/office/drawing/2014/main" id="{F22A6B79-784E-6163-67AF-CDF4C15CE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7762" name="Espace réservé du contenu 2">
            <a:extLst>
              <a:ext uri="{FF2B5EF4-FFF2-40B4-BE49-F238E27FC236}">
                <a16:creationId xmlns:a16="http://schemas.microsoft.com/office/drawing/2014/main" id="{5CC20BCD-D1F6-50FF-13B7-BCBF14019E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Lets truffle migrate again. </a:t>
            </a:r>
          </a:p>
        </p:txBody>
      </p:sp>
      <p:pic>
        <p:nvPicPr>
          <p:cNvPr id="117763" name="Image 3" descr="Screenshot 2019-11-05 at 10.33.02 AM.pdf">
            <a:extLst>
              <a:ext uri="{FF2B5EF4-FFF2-40B4-BE49-F238E27FC236}">
                <a16:creationId xmlns:a16="http://schemas.microsoft.com/office/drawing/2014/main" id="{827C3DDA-2F84-8F89-7E60-E95AA0AD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50800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F4263-064B-47EF-0421-3A3CB7CE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87</a:t>
            </a:fld>
            <a:endParaRPr lang="en-US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re 1">
            <a:extLst>
              <a:ext uri="{FF2B5EF4-FFF2-40B4-BE49-F238E27FC236}">
                <a16:creationId xmlns:a16="http://schemas.microsoft.com/office/drawing/2014/main" id="{76D93264-E7FC-E40B-634A-70D082FAC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8786" name="Espace réservé du contenu 2">
            <a:extLst>
              <a:ext uri="{FF2B5EF4-FFF2-40B4-BE49-F238E27FC236}">
                <a16:creationId xmlns:a16="http://schemas.microsoft.com/office/drawing/2014/main" id="{69FDAC50-31A6-7096-86A6-41CFC6F53A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In Ganache, we can see two new transactions; one for contract creation and one other for? </a:t>
            </a:r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3EA5D-C033-020C-BBD0-B878D209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re 1">
            <a:extLst>
              <a:ext uri="{FF2B5EF4-FFF2-40B4-BE49-F238E27FC236}">
                <a16:creationId xmlns:a16="http://schemas.microsoft.com/office/drawing/2014/main" id="{9FD91ED9-BDE7-D948-4E57-7CD31E326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3200"/>
              <a:t>The Truffle workflow </a:t>
            </a:r>
            <a:r>
              <a:rPr lang="mr-IN" altLang="en-US" sz="3200"/>
              <a:t>–</a:t>
            </a:r>
            <a:r>
              <a:rPr lang="fr-FR" altLang="en-US" sz="3200"/>
              <a:t> SimpleStorage</a:t>
            </a:r>
          </a:p>
        </p:txBody>
      </p:sp>
      <p:sp>
        <p:nvSpPr>
          <p:cNvPr id="119810" name="Espace réservé du contenu 2">
            <a:extLst>
              <a:ext uri="{FF2B5EF4-FFF2-40B4-BE49-F238E27FC236}">
                <a16:creationId xmlns:a16="http://schemas.microsoft.com/office/drawing/2014/main" id="{CE16DAA2-BCA2-5F6A-0918-26D2D7821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What if we need to change our contract now?</a:t>
            </a:r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endParaRPr lang="fr-FR" altLang="en-US" sz="2400"/>
          </a:p>
          <a:p>
            <a:r>
              <a:rPr lang="fr-FR" altLang="en-US" sz="2400"/>
              <a:t>We can change, use a new migration script, 3_.. And then truffle migrate</a:t>
            </a:r>
          </a:p>
          <a:p>
            <a:endParaRPr lang="fr-FR" altLang="en-US" sz="2400"/>
          </a:p>
          <a:p>
            <a:endParaRPr lang="fr-FR" altLang="en-US" sz="2400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757A5B-177C-6560-1F6D-88305E50C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514600"/>
            <a:ext cx="7162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>
                <a:latin typeface="Monaco" pitchFamily="126" charset="0"/>
              </a:rPr>
              <a:t> </a:t>
            </a:r>
            <a:r>
              <a:rPr lang="fr-FR" altLang="en-US" sz="2000" b="1" i="1">
                <a:solidFill>
                  <a:srgbClr val="204A87"/>
                </a:solidFill>
                <a:latin typeface="Monaco" pitchFamily="126" charset="0"/>
              </a:rPr>
              <a:t>function </a:t>
            </a:r>
            <a:r>
              <a:rPr lang="fr-FR" altLang="en-US" sz="2000" b="1" i="1">
                <a:solidFill>
                  <a:srgbClr val="000000"/>
                </a:solidFill>
                <a:latin typeface="Monaco" pitchFamily="126" charset="0"/>
              </a:rPr>
              <a:t>set(uint x) </a:t>
            </a:r>
            <a:r>
              <a:rPr lang="fr-FR" altLang="en-US" sz="2000" b="1" i="1">
                <a:solidFill>
                  <a:srgbClr val="204A87"/>
                </a:solidFill>
                <a:latin typeface="Monaco" pitchFamily="126" charset="0"/>
              </a:rPr>
              <a:t>public </a:t>
            </a:r>
            <a:r>
              <a:rPr lang="fr-FR" altLang="en-US" sz="2000" b="1" i="1">
                <a:solidFill>
                  <a:srgbClr val="000000"/>
                </a:solidFill>
                <a:latin typeface="Monaco" pitchFamily="126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2000" i="1">
                <a:latin typeface="Monaco" pitchFamily="126" charset="0"/>
              </a:rPr>
              <a:t>        </a:t>
            </a:r>
            <a:r>
              <a:rPr lang="mr-IN" altLang="en-US" sz="2000" i="1">
                <a:solidFill>
                  <a:srgbClr val="000000"/>
                </a:solidFill>
                <a:latin typeface="Monaco" pitchFamily="126" charset="0"/>
              </a:rPr>
              <a:t>storedData </a:t>
            </a:r>
            <a:r>
              <a:rPr lang="mr-IN" altLang="en-US" sz="2000" b="1" i="1">
                <a:solidFill>
                  <a:srgbClr val="CE5C00"/>
                </a:solidFill>
                <a:latin typeface="Monaco" pitchFamily="126" charset="0"/>
              </a:rPr>
              <a:t>= </a:t>
            </a:r>
            <a:r>
              <a:rPr lang="mr-IN" altLang="en-US" sz="2000" b="1" i="1">
                <a:solidFill>
                  <a:srgbClr val="000000"/>
                </a:solidFill>
                <a:latin typeface="Monaco" pitchFamily="126" charset="0"/>
              </a:rPr>
              <a:t>x+1;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2000" i="1">
                <a:latin typeface="Monaco" pitchFamily="126" charset="0"/>
              </a:rPr>
              <a:t>    </a:t>
            </a:r>
            <a:r>
              <a:rPr lang="mr-IN" altLang="en-US" sz="2000" b="1" i="1">
                <a:solidFill>
                  <a:srgbClr val="000000"/>
                </a:solidFill>
                <a:latin typeface="Monaco" pitchFamily="126" charset="0"/>
              </a:rPr>
              <a:t>}</a:t>
            </a:r>
            <a:endParaRPr lang="fr-FR" altLang="en-US" sz="2000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63CA1-75C5-33AD-17DF-581C7D50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Google Shape;83;p17">
            <a:extLst>
              <a:ext uri="{FF2B5EF4-FFF2-40B4-BE49-F238E27FC236}">
                <a16:creationId xmlns:a16="http://schemas.microsoft.com/office/drawing/2014/main" id="{77BF93DD-2654-9028-FD54-807DAE769AB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925513"/>
            <a:ext cx="248285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Google Shape;84;p17">
            <a:extLst>
              <a:ext uri="{FF2B5EF4-FFF2-40B4-BE49-F238E27FC236}">
                <a16:creationId xmlns:a16="http://schemas.microsoft.com/office/drawing/2014/main" id="{7E44497C-2A9C-6706-538A-F155A6F26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74638"/>
            <a:ext cx="2711450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Hot storage</a:t>
            </a:r>
          </a:p>
        </p:txBody>
      </p:sp>
      <p:sp>
        <p:nvSpPr>
          <p:cNvPr id="29699" name="Google Shape;85;p17">
            <a:extLst>
              <a:ext uri="{FF2B5EF4-FFF2-40B4-BE49-F238E27FC236}">
                <a16:creationId xmlns:a16="http://schemas.microsoft.com/office/drawing/2014/main" id="{70F76AA7-FB6B-8EF6-DD81-A3634B9E0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11750" y="274638"/>
            <a:ext cx="3040063" cy="114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SzTx/>
            </a:pPr>
            <a:r>
              <a:rPr lang="fr-FR" altLang="en-US"/>
              <a:t>Cold storage</a:t>
            </a:r>
          </a:p>
        </p:txBody>
      </p:sp>
      <p:pic>
        <p:nvPicPr>
          <p:cNvPr id="29700" name="Google Shape;86;p17">
            <a:extLst>
              <a:ext uri="{FF2B5EF4-FFF2-40B4-BE49-F238E27FC236}">
                <a16:creationId xmlns:a16="http://schemas.microsoft.com/office/drawing/2014/main" id="{87CE8ACA-4460-4544-9B0A-DB142B0F06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1512888"/>
            <a:ext cx="2138362" cy="2138362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Google Shape;87;p17">
            <a:extLst>
              <a:ext uri="{FF2B5EF4-FFF2-40B4-BE49-F238E27FC236}">
                <a16:creationId xmlns:a16="http://schemas.microsoft.com/office/drawing/2014/main" id="{BB367D19-547E-899A-6579-EFFAF3B33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4133850"/>
            <a:ext cx="231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online</a:t>
            </a:r>
          </a:p>
        </p:txBody>
      </p:sp>
      <p:sp>
        <p:nvSpPr>
          <p:cNvPr id="29702" name="Google Shape;88;p17">
            <a:extLst>
              <a:ext uri="{FF2B5EF4-FFF2-40B4-BE49-F238E27FC236}">
                <a16:creationId xmlns:a16="http://schemas.microsoft.com/office/drawing/2014/main" id="{16F6666B-6765-BE7B-8EDD-6DD3F0782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4133850"/>
            <a:ext cx="2001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offline</a:t>
            </a:r>
          </a:p>
        </p:txBody>
      </p:sp>
      <p:sp>
        <p:nvSpPr>
          <p:cNvPr id="29703" name="Google Shape;89;p17">
            <a:extLst>
              <a:ext uri="{FF2B5EF4-FFF2-40B4-BE49-F238E27FC236}">
                <a16:creationId xmlns:a16="http://schemas.microsoft.com/office/drawing/2014/main" id="{390C4E57-AF3C-6BD6-8EC9-BF3A215E6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5487988"/>
            <a:ext cx="2057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separate keys</a:t>
            </a:r>
          </a:p>
        </p:txBody>
      </p:sp>
      <p:cxnSp>
        <p:nvCxnSpPr>
          <p:cNvPr id="29704" name="Google Shape;90;p17">
            <a:extLst>
              <a:ext uri="{FF2B5EF4-FFF2-40B4-BE49-F238E27FC236}">
                <a16:creationId xmlns:a16="http://schemas.microsoft.com/office/drawing/2014/main" id="{7F1AEE89-8FBD-7BAD-0890-27D70B6AE44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60600" y="5894388"/>
            <a:ext cx="1282700" cy="3175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5" name="Google Shape;91;p17">
            <a:extLst>
              <a:ext uri="{FF2B5EF4-FFF2-40B4-BE49-F238E27FC236}">
                <a16:creationId xmlns:a16="http://schemas.microsoft.com/office/drawing/2014/main" id="{55A984C6-E609-9D06-9DE6-F243E0304AC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5600700" y="5865813"/>
            <a:ext cx="1111250" cy="28575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Google Shape;92;p17">
            <a:extLst>
              <a:ext uri="{FF2B5EF4-FFF2-40B4-BE49-F238E27FC236}">
                <a16:creationId xmlns:a16="http://schemas.microsoft.com/office/drawing/2014/main" id="{24BC27D6-06BD-1237-E5C1-98D7C03C41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7200" y="7938"/>
            <a:ext cx="107950" cy="514985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7" name="Google Shape;93;p17">
            <a:extLst>
              <a:ext uri="{FF2B5EF4-FFF2-40B4-BE49-F238E27FC236}">
                <a16:creationId xmlns:a16="http://schemas.microsoft.com/office/drawing/2014/main" id="{BB1D996C-AA44-2D3E-E172-6F7B43CE4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4878388"/>
            <a:ext cx="231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convenient but risky</a:t>
            </a:r>
          </a:p>
        </p:txBody>
      </p:sp>
      <p:sp>
        <p:nvSpPr>
          <p:cNvPr id="29708" name="Google Shape;94;p17">
            <a:extLst>
              <a:ext uri="{FF2B5EF4-FFF2-40B4-BE49-F238E27FC236}">
                <a16:creationId xmlns:a16="http://schemas.microsoft.com/office/drawing/2014/main" id="{4C635C0E-97FD-E5FA-BF14-4C991921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4878388"/>
            <a:ext cx="2003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archival but safer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re 1">
            <a:extLst>
              <a:ext uri="{FF2B5EF4-FFF2-40B4-BE49-F238E27FC236}">
                <a16:creationId xmlns:a16="http://schemas.microsoft.com/office/drawing/2014/main" id="{39514C4A-3AFE-987B-051F-02BD3042A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Interacting with the Contracts</a:t>
            </a:r>
          </a:p>
        </p:txBody>
      </p:sp>
      <p:sp>
        <p:nvSpPr>
          <p:cNvPr id="120834" name="Espace réservé du contenu 2">
            <a:extLst>
              <a:ext uri="{FF2B5EF4-FFF2-40B4-BE49-F238E27FC236}">
                <a16:creationId xmlns:a16="http://schemas.microsoft.com/office/drawing/2014/main" id="{A664F113-E3A9-727B-CADD-A2EC726ED4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800"/>
              <a:t>The Ethereum network makes a distinction between writing data to the network and reading data from it. Why? </a:t>
            </a:r>
          </a:p>
          <a:p>
            <a:endParaRPr lang="fr-FR" altLang="en-US" sz="2800"/>
          </a:p>
          <a:p>
            <a:r>
              <a:rPr lang="fr-FR" altLang="en-US" sz="2800"/>
              <a:t>In general, writing data is called a transaction whereas reading data is called a call.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241F3-39D6-4B5B-1F1E-B99D1BC6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re 1">
            <a:extLst>
              <a:ext uri="{FF2B5EF4-FFF2-40B4-BE49-F238E27FC236}">
                <a16:creationId xmlns:a16="http://schemas.microsoft.com/office/drawing/2014/main" id="{8D4D0225-F3EA-D55B-3163-C157FA9BB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Interaction - Transactions</a:t>
            </a:r>
          </a:p>
        </p:txBody>
      </p:sp>
      <p:sp>
        <p:nvSpPr>
          <p:cNvPr id="121858" name="Espace réservé du contenu 2">
            <a:extLst>
              <a:ext uri="{FF2B5EF4-FFF2-40B4-BE49-F238E27FC236}">
                <a16:creationId xmlns:a16="http://schemas.microsoft.com/office/drawing/2014/main" id="{778F13B9-EAC2-0C4C-5591-1F3949FFF7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Transactions fundamentally change the state of the network.</a:t>
            </a:r>
          </a:p>
          <a:p>
            <a:r>
              <a:rPr lang="fr-FR" altLang="en-US" sz="2400"/>
              <a:t>The defining characteristic of a transaction is that it writes (or changes) data.</a:t>
            </a:r>
          </a:p>
          <a:p>
            <a:r>
              <a:rPr lang="fr-FR" altLang="en-US" sz="2400"/>
              <a:t>Transactions cost Ether to run, known as "gas", and transactions take time to process.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49936-1D2E-B7FE-C29A-0FFBDDD3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re 1">
            <a:extLst>
              <a:ext uri="{FF2B5EF4-FFF2-40B4-BE49-F238E27FC236}">
                <a16:creationId xmlns:a16="http://schemas.microsoft.com/office/drawing/2014/main" id="{DE222033-26F7-7A9B-3CBC-3FB346382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Contract Interaction - Calls</a:t>
            </a:r>
          </a:p>
        </p:txBody>
      </p:sp>
      <p:sp>
        <p:nvSpPr>
          <p:cNvPr id="122882" name="Espace réservé du contenu 2">
            <a:extLst>
              <a:ext uri="{FF2B5EF4-FFF2-40B4-BE49-F238E27FC236}">
                <a16:creationId xmlns:a16="http://schemas.microsoft.com/office/drawing/2014/main" id="{F5CDDDA9-4D33-1528-4438-389344CEC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/>
              <a:t> Calls can be used to execute code on the network, though no data will be permanently changed.</a:t>
            </a:r>
          </a:p>
          <a:p>
            <a:r>
              <a:rPr lang="fr-FR" altLang="en-US" sz="2400"/>
              <a:t>Calls are free to run, and their defining characteristic is that they read data.</a:t>
            </a:r>
          </a:p>
          <a:p>
            <a:endParaRPr lang="fr-FR" alt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E28F4-3A56-5918-7B53-B0856A6C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92</a:t>
            </a:fld>
            <a:endParaRPr lang="en-US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re 1">
            <a:extLst>
              <a:ext uri="{FF2B5EF4-FFF2-40B4-BE49-F238E27FC236}">
                <a16:creationId xmlns:a16="http://schemas.microsoft.com/office/drawing/2014/main" id="{4E7171DB-DE0A-C17C-289F-C1C2B1F93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... back to SimpleStorage</a:t>
            </a:r>
          </a:p>
        </p:txBody>
      </p:sp>
      <p:sp>
        <p:nvSpPr>
          <p:cNvPr id="123906" name="Espace réservé du contenu 2">
            <a:extLst>
              <a:ext uri="{FF2B5EF4-FFF2-40B4-BE49-F238E27FC236}">
                <a16:creationId xmlns:a16="http://schemas.microsoft.com/office/drawing/2014/main" id="{BE7458B6-8CE2-EC27-B9AC-72A6E55D0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/>
              <a:t>Our contract has two methods. </a:t>
            </a:r>
          </a:p>
          <a:p>
            <a:pPr lvl="1"/>
            <a:r>
              <a:rPr lang="fr-FR" altLang="en-US"/>
              <a:t>Set and Get. </a:t>
            </a:r>
          </a:p>
          <a:p>
            <a:endParaRPr lang="fr-FR" altLang="en-US"/>
          </a:p>
          <a:p>
            <a:r>
              <a:rPr lang="fr-FR" altLang="en-US"/>
              <a:t>Which one requires call and which one requires a transaction?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1CD2F-7751-C81A-8435-A9D0FD69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93</a:t>
            </a:fld>
            <a:endParaRPr lang="en-US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re 1">
            <a:extLst>
              <a:ext uri="{FF2B5EF4-FFF2-40B4-BE49-F238E27FC236}">
                <a16:creationId xmlns:a16="http://schemas.microsoft.com/office/drawing/2014/main" id="{94408EDB-AB3B-6365-CF0B-B12A02E36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Setting value at SimpleStorage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ABAB2-A914-AA7D-DBB7-1C7324E06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2800" dirty="0" err="1"/>
              <a:t>Launch</a:t>
            </a:r>
            <a:r>
              <a:rPr lang="fr-FR" sz="2800" dirty="0"/>
              <a:t> Ganache and in use the command </a:t>
            </a:r>
            <a:r>
              <a:rPr lang="fr-FR" sz="2800" dirty="0" err="1"/>
              <a:t>truffle</a:t>
            </a:r>
            <a:r>
              <a:rPr lang="fr-FR" sz="2800" dirty="0"/>
              <a:t> console to </a:t>
            </a:r>
            <a:r>
              <a:rPr lang="fr-FR" sz="2800" dirty="0" err="1"/>
              <a:t>launch</a:t>
            </a:r>
            <a:r>
              <a:rPr lang="fr-FR" sz="2800" dirty="0"/>
              <a:t> console. </a:t>
            </a:r>
          </a:p>
          <a:p>
            <a:pPr>
              <a:defRPr/>
            </a:pPr>
            <a:endParaRPr lang="fr-FR" sz="2800" dirty="0"/>
          </a:p>
          <a:p>
            <a:pPr>
              <a:defRPr/>
            </a:pPr>
            <a:endParaRPr lang="fr-FR" sz="2800" dirty="0"/>
          </a:p>
          <a:p>
            <a:pPr>
              <a:defRPr/>
            </a:pPr>
            <a:endParaRPr lang="fr-FR" sz="2800" dirty="0"/>
          </a:p>
          <a:p>
            <a:pPr>
              <a:defRPr/>
            </a:pPr>
            <a:endParaRPr lang="fr-FR" sz="2800" dirty="0"/>
          </a:p>
          <a:p>
            <a:pPr>
              <a:defRPr/>
            </a:pP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create</a:t>
            </a:r>
            <a:r>
              <a:rPr lang="fr-FR" sz="2800" dirty="0"/>
              <a:t> an instance </a:t>
            </a:r>
            <a:r>
              <a:rPr lang="fr-FR" sz="2800" dirty="0" err="1"/>
              <a:t>representing</a:t>
            </a:r>
            <a:r>
              <a:rPr lang="fr-FR" sz="2800" dirty="0"/>
              <a:t> the </a:t>
            </a:r>
            <a:r>
              <a:rPr lang="fr-FR" sz="2800" dirty="0" err="1"/>
              <a:t>deployed</a:t>
            </a:r>
            <a:r>
              <a:rPr lang="fr-FR" sz="2800" dirty="0"/>
              <a:t> </a:t>
            </a:r>
            <a:r>
              <a:rPr lang="fr-FR" sz="2800" dirty="0" err="1"/>
              <a:t>contract</a:t>
            </a:r>
            <a:r>
              <a:rPr lang="fr-FR" sz="2800" dirty="0"/>
              <a:t> as </a:t>
            </a:r>
            <a:r>
              <a:rPr lang="fr-FR" sz="2800" dirty="0" err="1"/>
              <a:t>follows</a:t>
            </a:r>
            <a:r>
              <a:rPr lang="fr-FR" sz="2800" dirty="0"/>
              <a:t>: </a:t>
            </a:r>
          </a:p>
          <a:p>
            <a:pPr marL="0" indent="0">
              <a:buFontTx/>
              <a:buNone/>
              <a:defRPr/>
            </a:pPr>
            <a:endParaRPr lang="fr-FR" sz="2800" dirty="0"/>
          </a:p>
          <a:p>
            <a:pPr>
              <a:defRPr/>
            </a:pPr>
            <a:endParaRPr lang="fr-FR" sz="2800" dirty="0"/>
          </a:p>
          <a:p>
            <a:pPr>
              <a:defRPr/>
            </a:pPr>
            <a:endParaRPr lang="fr-FR" sz="2800" dirty="0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1F4525E8-428F-1127-2CAB-DAF7AD94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710238"/>
            <a:ext cx="701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i="1"/>
              <a:t> let instance = await SimpleStorage.deployed()</a:t>
            </a:r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377CDF2B-2466-0E42-89C3-5A1419992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709863"/>
            <a:ext cx="79248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/>
              <a:t>&gt;cd ~/ethereum/truffle/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mr-IN" altLang="en-US" sz="2000" i="1"/>
              <a:t>&gt;ls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/>
              <a:t>BlankProject	MetaCoin	simplestorage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/>
              <a:t>&gt;cd simplestorage/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/>
              <a:t>&gt;truffle console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000" i="1"/>
              <a:t>truffle(ganache)&gt;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BB84D-A187-BED5-F9EA-1AA4F599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re 1">
            <a:extLst>
              <a:ext uri="{FF2B5EF4-FFF2-40B4-BE49-F238E27FC236}">
                <a16:creationId xmlns:a16="http://schemas.microsoft.com/office/drawing/2014/main" id="{A9876654-0957-3FDE-5DB0-22CBADFD7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Setting value at SimpleStorage</a:t>
            </a:r>
          </a:p>
        </p:txBody>
      </p:sp>
      <p:pic>
        <p:nvPicPr>
          <p:cNvPr id="125954" name="Image 6" descr="Screenshot 2019-11-07 at 11.44.21 AM.pdf">
            <a:extLst>
              <a:ext uri="{FF2B5EF4-FFF2-40B4-BE49-F238E27FC236}">
                <a16:creationId xmlns:a16="http://schemas.microsoft.com/office/drawing/2014/main" id="{77823AE7-8CC8-FE31-CE31-223E9EF6F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546975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F4420-526C-7E24-10A1-89A3A301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95</a:t>
            </a:fld>
            <a:endParaRPr lang="en-US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re 1">
            <a:extLst>
              <a:ext uri="{FF2B5EF4-FFF2-40B4-BE49-F238E27FC236}">
                <a16:creationId xmlns:a16="http://schemas.microsoft.com/office/drawing/2014/main" id="{B62F0C95-1CE2-E222-C3EE-4EA7DE143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Setting value at SimpleStorage</a:t>
            </a:r>
          </a:p>
        </p:txBody>
      </p:sp>
      <p:pic>
        <p:nvPicPr>
          <p:cNvPr id="126978" name="Image 3" descr="Screenshot 2019-11-07 at 11.51.00 AM.pdf">
            <a:extLst>
              <a:ext uri="{FF2B5EF4-FFF2-40B4-BE49-F238E27FC236}">
                <a16:creationId xmlns:a16="http://schemas.microsoft.com/office/drawing/2014/main" id="{C89F155E-2BD2-FF82-C3C4-B7FCD45E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0275"/>
            <a:ext cx="8199438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FAB29-947C-CB1F-F642-CCDE0461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96</a:t>
            </a:fld>
            <a:endParaRPr lang="en-US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re 1">
            <a:extLst>
              <a:ext uri="{FF2B5EF4-FFF2-40B4-BE49-F238E27FC236}">
                <a16:creationId xmlns:a16="http://schemas.microsoft.com/office/drawing/2014/main" id="{5C4670EF-0A2C-55EB-70E4-150B66162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Getting value at SimpleStorage</a:t>
            </a:r>
          </a:p>
        </p:txBody>
      </p:sp>
      <p:pic>
        <p:nvPicPr>
          <p:cNvPr id="128002" name="Image 5" descr="Screenshot 2019-11-07 at 6.02.19 PM.pdf">
            <a:extLst>
              <a:ext uri="{FF2B5EF4-FFF2-40B4-BE49-F238E27FC236}">
                <a16:creationId xmlns:a16="http://schemas.microsoft.com/office/drawing/2014/main" id="{E133E75D-9C5B-F9D1-6429-90918860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3820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8D3C0-2979-BE7D-95FE-56B3FAD5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97</a:t>
            </a:fld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re 1">
            <a:extLst>
              <a:ext uri="{FF2B5EF4-FFF2-40B4-BE49-F238E27FC236}">
                <a16:creationId xmlns:a16="http://schemas.microsoft.com/office/drawing/2014/main" id="{85C9F0EF-D0B8-96AE-AB96-249DAB6A8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For our Faucet contract</a:t>
            </a:r>
          </a:p>
        </p:txBody>
      </p:sp>
      <p:pic>
        <p:nvPicPr>
          <p:cNvPr id="129026" name="Image 3" descr="Screenshot 2019-11-07 at 8.21.47 PM.pdf">
            <a:extLst>
              <a:ext uri="{FF2B5EF4-FFF2-40B4-BE49-F238E27FC236}">
                <a16:creationId xmlns:a16="http://schemas.microsoft.com/office/drawing/2014/main" id="{2F15159D-7E25-6872-FAF8-AFC2637B5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0216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Image 4" descr="Screenshot 2019-11-07 at 8.22.34 PM.pdf">
            <a:extLst>
              <a:ext uri="{FF2B5EF4-FFF2-40B4-BE49-F238E27FC236}">
                <a16:creationId xmlns:a16="http://schemas.microsoft.com/office/drawing/2014/main" id="{16490D9E-9B83-9A72-A874-5B477679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822960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F18EB-A2E6-3F55-F56A-A177ED13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6CAD-2292-475D-A921-FDF5ECB6688D}" type="slidenum">
              <a:rPr lang="en-US" altLang="en-US" smtClean="0"/>
              <a:pPr/>
              <a:t>98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cture6 (Number System)">
  <a:themeElements>
    <a:clrScheme name="Lecture6 (Number System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cture6 (Number System)">
      <a:majorFont>
        <a:latin typeface="Trebuchet MS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ecture6 (Number System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40032</TotalTime>
  <Words>3205</Words>
  <Application>Microsoft Office PowerPoint</Application>
  <PresentationFormat>On-screen Show (4:3)</PresentationFormat>
  <Paragraphs>528</Paragraphs>
  <Slides>98</Slides>
  <Notes>13</Notes>
  <HiddenSlides>21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Courier New</vt:lpstr>
      <vt:lpstr>Monaco</vt:lpstr>
      <vt:lpstr>Trebuchet MS</vt:lpstr>
      <vt:lpstr>Wingdings</vt:lpstr>
      <vt:lpstr>Lecture6 (Number System)</vt:lpstr>
      <vt:lpstr>Lecture 14   Ethereum  Development Environment</vt:lpstr>
      <vt:lpstr>PowerPoint Presentation</vt:lpstr>
      <vt:lpstr>Goals</vt:lpstr>
      <vt:lpstr>Keys Management</vt:lpstr>
      <vt:lpstr>Wallet software</vt:lpstr>
      <vt:lpstr>Encoding addresses</vt:lpstr>
      <vt:lpstr>PowerPoint Presentation</vt:lpstr>
      <vt:lpstr>PowerPoint Presentation</vt:lpstr>
      <vt:lpstr>Hot storage</vt:lpstr>
      <vt:lpstr>PowerPoint Presentation</vt:lpstr>
      <vt:lpstr>PowerPoint Presentation</vt:lpstr>
      <vt:lpstr>PowerPoint Presentation</vt:lpstr>
      <vt:lpstr>PowerPoint Presentation</vt:lpstr>
      <vt:lpstr>How to store cold info</vt:lpstr>
      <vt:lpstr>PowerPoint Presentation</vt:lpstr>
      <vt:lpstr>Ethereum: A General-Purpose Blockchain </vt:lpstr>
      <vt:lpstr>Compared to Bitcoin </vt:lpstr>
      <vt:lpstr>Accounts in Ethereum</vt:lpstr>
      <vt:lpstr>EOAs and Contracts </vt:lpstr>
      <vt:lpstr>Contracts </vt:lpstr>
      <vt:lpstr>Contracts </vt:lpstr>
      <vt:lpstr>PowerPoint Presentation</vt:lpstr>
      <vt:lpstr>A Simple Contract: A Test Ether Faucet </vt:lpstr>
      <vt:lpstr>A Simple Contract: A Test Ether Faucet </vt:lpstr>
      <vt:lpstr>A Simple Contract: A Test Ether Faucet </vt:lpstr>
      <vt:lpstr>An even simpler contract</vt:lpstr>
      <vt:lpstr>Compile/Deploy/Interact?</vt:lpstr>
      <vt:lpstr>Modifying Contracts?</vt:lpstr>
      <vt:lpstr>Ethereum Wallet</vt:lpstr>
      <vt:lpstr>Ethereum Wallet</vt:lpstr>
      <vt:lpstr>Ethereum Wallet</vt:lpstr>
      <vt:lpstr>Getting Ethers on Ropsten </vt:lpstr>
      <vt:lpstr>Local blockchain </vt:lpstr>
      <vt:lpstr>Ganache </vt:lpstr>
      <vt:lpstr>1. Install Ganache</vt:lpstr>
      <vt:lpstr>2. Create a Workspace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Fun Stuff – Linking MetaMask to Ganache </vt:lpstr>
      <vt:lpstr>Ethereum IDEs</vt:lpstr>
      <vt:lpstr>Ethereum IDE</vt:lpstr>
      <vt:lpstr>Let’s have more FUN </vt:lpstr>
      <vt:lpstr>Remix IDE and Ganache</vt:lpstr>
      <vt:lpstr>Remix IDE and Ganache</vt:lpstr>
      <vt:lpstr>Remix IDE and Ganache</vt:lpstr>
      <vt:lpstr>Contract at Ganache</vt:lpstr>
      <vt:lpstr>Contract at Ganache</vt:lpstr>
      <vt:lpstr>Interacting with the Contract</vt:lpstr>
      <vt:lpstr>Contract Address</vt:lpstr>
      <vt:lpstr>Ethers to Faucet</vt:lpstr>
      <vt:lpstr>...back at Ganache</vt:lpstr>
      <vt:lpstr>So far so good ...</vt:lpstr>
      <vt:lpstr>Contract deployment</vt:lpstr>
      <vt:lpstr>Truffle</vt:lpstr>
      <vt:lpstr>npm</vt:lpstr>
      <vt:lpstr>Javascript</vt:lpstr>
      <vt:lpstr>Javascript</vt:lpstr>
      <vt:lpstr>Javascript</vt:lpstr>
      <vt:lpstr>Common HTML Events</vt:lpstr>
      <vt:lpstr>JSON  (JavaScript Object Notation)</vt:lpstr>
      <vt:lpstr>JSON (JavaScript Object Notation)</vt:lpstr>
      <vt:lpstr>JSON is built on two structures</vt:lpstr>
      <vt:lpstr>Example</vt:lpstr>
      <vt:lpstr>Server-side JavaScript  - Node.js</vt:lpstr>
      <vt:lpstr>Server-side JavaScript  - Node.js</vt:lpstr>
      <vt:lpstr>A Webserver</vt:lpstr>
      <vt:lpstr>npm – Node Package Manager</vt:lpstr>
      <vt:lpstr>back to Truffle ...</vt:lpstr>
      <vt:lpstr>The Truffle workflow</vt:lpstr>
      <vt:lpstr>The Truffle workflow – New Project</vt:lpstr>
      <vt:lpstr>The Truffle workflow – New Project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The Truffle workflow – SimpleStorage</vt:lpstr>
      <vt:lpstr>Interacting with the Contracts</vt:lpstr>
      <vt:lpstr>Contract Interaction - Transactions</vt:lpstr>
      <vt:lpstr>Contract Interaction - Calls</vt:lpstr>
      <vt:lpstr>... back to SimpleStorage</vt:lpstr>
      <vt:lpstr>Setting value at SimpleStorage</vt:lpstr>
      <vt:lpstr>Setting value at SimpleStorage</vt:lpstr>
      <vt:lpstr>Setting value at SimpleStorage</vt:lpstr>
      <vt:lpstr>Getting value at SimpleStorage</vt:lpstr>
      <vt:lpstr>For our Faucet contract</vt:lpstr>
    </vt:vector>
  </TitlesOfParts>
  <Manager/>
  <Company>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Ehtesham Zahoor</dc:creator>
  <cp:keywords/>
  <dc:description/>
  <cp:lastModifiedBy>Asif Muhammad</cp:lastModifiedBy>
  <cp:revision>1188</cp:revision>
  <dcterms:created xsi:type="dcterms:W3CDTF">2006-05-16T22:38:36Z</dcterms:created>
  <dcterms:modified xsi:type="dcterms:W3CDTF">2023-11-21T02:38:05Z</dcterms:modified>
  <cp:category/>
</cp:coreProperties>
</file>